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03" r:id="rId2"/>
    <p:sldId id="305" r:id="rId3"/>
    <p:sldId id="306" r:id="rId4"/>
    <p:sldId id="308" r:id="rId5"/>
    <p:sldId id="309" r:id="rId6"/>
    <p:sldId id="310" r:id="rId7"/>
    <p:sldId id="307" r:id="rId8"/>
    <p:sldId id="312" r:id="rId9"/>
    <p:sldId id="313" r:id="rId10"/>
    <p:sldId id="339" r:id="rId11"/>
    <p:sldId id="311" r:id="rId12"/>
    <p:sldId id="315" r:id="rId13"/>
    <p:sldId id="316" r:id="rId14"/>
    <p:sldId id="317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40" r:id="rId3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>
              <a:latin typeface="Palatino Linotype" panose="02040502050505030304" pitchFamily="18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1C83DA-7279-4088-8FA2-80DAB2130F7A}" type="datetime1">
              <a:rPr lang="pt-BR" smtClean="0">
                <a:latin typeface="Palatino Linotype" panose="02040502050505030304" pitchFamily="18" charset="0"/>
              </a:rPr>
              <a:t>22/02/2020</a:t>
            </a:fld>
            <a:endParaRPr lang="pt-BR">
              <a:latin typeface="Palatino Linotype" panose="02040502050505030304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>
              <a:latin typeface="Palatino Linotype" panose="02040502050505030304" pitchFamily="18" charset="0"/>
            </a:endParaRP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pt-BR" smtClean="0">
                <a:latin typeface="Palatino Linotype" panose="02040502050505030304" pitchFamily="18" charset="0"/>
              </a:rPr>
              <a:t>‹nº›</a:t>
            </a:fld>
            <a:endParaRPr lang="pt-BR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52EC13A0-3EE1-41F5-A79D-E24DF0813726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3DF1C5CE-222C-4659-9A99-B99FC42AF6EC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31F17855-FEF8-418E-814D-863573633D3E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0E53175-7CB5-4292-9202-A198F1465C01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2918AD-CB82-4DD5-A694-BEA7D8845AFF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5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6E53AD5-DC59-4CEE-8EAD-12A0D7F5D7B1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>
              <a:latin typeface="Palatino Linotype" panose="0204050205050503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>
              <a:latin typeface="Palatino Linotype" panose="0204050205050503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>
              <a:latin typeface="Palatino Linotype" panose="0204050205050503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82DBFF1-E901-4DB0-BB38-6A6AB19E4CBE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 hasCustomPrompt="1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400">
                <a:latin typeface="Palatino Linotype" panose="02040502050505030304" pitchFamily="18" charset="0"/>
              </a:defRPr>
            </a:lvl1pPr>
            <a:lvl2pPr>
              <a:defRPr sz="16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600">
                <a:latin typeface="Palatino Linotype" panose="0204050205050503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753F960-4803-4F8F-9F0B-607D19555F7F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3" hasCustomPrompt="1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4" hasCustomPrompt="1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26248C9-89AA-463C-8CF8-2E9FDA66C940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55C33FC-3216-48B8-B28E-CD7C94FE76C6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EE523CE-3187-4AE8-97E5-F496FEF5E19B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>
                <a:latin typeface="Palatino Linotype" panose="02040502050505030304" pitchFamily="18" charset="0"/>
              </a:defRPr>
            </a:lvl1pPr>
            <a:lvl2pPr>
              <a:defRPr sz="2800">
                <a:latin typeface="Palatino Linotype" panose="02040502050505030304" pitchFamily="18" charset="0"/>
              </a:defRPr>
            </a:lvl2pPr>
            <a:lvl3pPr>
              <a:defRPr sz="2400">
                <a:latin typeface="Palatino Linotype" panose="02040502050505030304" pitchFamily="18" charset="0"/>
              </a:defRPr>
            </a:lvl3pPr>
            <a:lvl4pPr>
              <a:defRPr sz="2000">
                <a:latin typeface="Palatino Linotype" panose="02040502050505030304" pitchFamily="18" charset="0"/>
              </a:defRPr>
            </a:lvl4pPr>
            <a:lvl5pPr>
              <a:defRPr sz="2000">
                <a:latin typeface="Palatino Linotype" panose="0204050205050503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64A0105-67CD-4656-B59A-27558137B0D5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B254B2A-44DA-469F-BDCD-590E575722F9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t-BR" sz="1800" kern="12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pt-BR" noProof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4259C16-D3A9-45F2-B04B-58DCFF30244C}" type="datetime1">
              <a:rPr lang="pt-BR" noProof="0" smtClean="0"/>
              <a:t>22/02/2020</a:t>
            </a:fld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680565" y="1791194"/>
            <a:ext cx="10830870" cy="327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400" b="1" dirty="0">
                <a:solidFill>
                  <a:schemeClr val="tx1"/>
                </a:solidFill>
              </a:rPr>
              <a:t>“O seu filho estará em maus</a:t>
            </a:r>
          </a:p>
          <a:p>
            <a:pPr>
              <a:lnSpc>
                <a:spcPct val="100000"/>
              </a:lnSpc>
            </a:pPr>
            <a:r>
              <a:rPr lang="pt-BR" sz="4400" b="1" dirty="0">
                <a:solidFill>
                  <a:schemeClr val="tx1"/>
                </a:solidFill>
              </a:rPr>
              <a:t>lençóis no dia em que você morrer.”</a:t>
            </a:r>
          </a:p>
          <a:p>
            <a:pPr>
              <a:lnSpc>
                <a:spcPct val="100000"/>
              </a:lnSpc>
            </a:pPr>
            <a:endParaRPr lang="pt-BR" sz="4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Por que?</a:t>
            </a:r>
          </a:p>
        </p:txBody>
      </p:sp>
    </p:spTree>
    <p:extLst>
      <p:ext uri="{BB962C8B-B14F-4D97-AF65-F5344CB8AC3E}">
        <p14:creationId xmlns:p14="http://schemas.microsoft.com/office/powerpoint/2010/main" val="1998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1206942" y="116632"/>
            <a:ext cx="9778116" cy="6624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tx1"/>
                </a:solidFill>
              </a:rPr>
              <a:t>Comparação dos Números:</a:t>
            </a:r>
          </a:p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tx1"/>
                </a:solidFill>
              </a:rPr>
              <a:t>Inventário x Empresa “Cofre”</a:t>
            </a:r>
          </a:p>
          <a:p>
            <a:pPr algn="l">
              <a:lnSpc>
                <a:spcPct val="100000"/>
              </a:lnSpc>
            </a:pPr>
            <a:endParaRPr lang="pt-BR" sz="2200" b="1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2400" b="1" dirty="0">
                <a:solidFill>
                  <a:schemeClr val="tx1"/>
                </a:solidFill>
              </a:rPr>
              <a:t>Imóvel (20 anos) </a:t>
            </a: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R$ 150k  Hoje: R$ 500k  Governo: R$ 600k</a:t>
            </a: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Despesas				Inventário		Empresa Cofre</a:t>
            </a: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Imposto: 				R$ 30 Mil		R$ 6 Mil</a:t>
            </a: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Honorários Advogado:		R$ 35 Mil		R$ 14 Mil</a:t>
            </a: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Cartório de Notas:			R$ 3,5 Mil		zero</a:t>
            </a: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Certidões:				R$ 2 Mil		zero</a:t>
            </a: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Reg. Imóveis:			R$ 3,5 Mil		R$ 1,5 Mil</a:t>
            </a: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Ganho de capital:			R$ 45 Mil		zero</a:t>
            </a: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Deságio na venda			R$ 100 Mil		zero</a:t>
            </a:r>
          </a:p>
          <a:p>
            <a:pPr algn="l">
              <a:lnSpc>
                <a:spcPct val="100000"/>
              </a:lnSpc>
              <a:spcAft>
                <a:spcPts val="900"/>
              </a:spcAft>
            </a:pP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Total: 				R$ 219 Mil	R$ 21,5 Mil</a:t>
            </a:r>
          </a:p>
        </p:txBody>
      </p:sp>
    </p:spTree>
    <p:extLst>
      <p:ext uri="{BB962C8B-B14F-4D97-AF65-F5344CB8AC3E}">
        <p14:creationId xmlns:p14="http://schemas.microsoft.com/office/powerpoint/2010/main" val="198353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1766778" y="1315616"/>
            <a:ext cx="8658443" cy="4226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Custos até 90% menores</a:t>
            </a: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Perda patrimonial = ZERO</a:t>
            </a:r>
          </a:p>
          <a:p>
            <a:pPr>
              <a:lnSpc>
                <a:spcPct val="100000"/>
              </a:lnSpc>
            </a:pPr>
            <a:endParaRPr lang="pt-BR" sz="5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Montagem do sistema</a:t>
            </a: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cabe no bolso</a:t>
            </a:r>
          </a:p>
        </p:txBody>
      </p:sp>
    </p:spTree>
    <p:extLst>
      <p:ext uri="{BB962C8B-B14F-4D97-AF65-F5344CB8AC3E}">
        <p14:creationId xmlns:p14="http://schemas.microsoft.com/office/powerpoint/2010/main" val="2233878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787064" y="1791194"/>
            <a:ext cx="10617871" cy="327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7200" b="1" dirty="0">
                <a:solidFill>
                  <a:schemeClr val="tx1"/>
                </a:solidFill>
              </a:rPr>
              <a:t>Isso pode? Isso é lícito?</a:t>
            </a:r>
          </a:p>
          <a:p>
            <a:pPr>
              <a:lnSpc>
                <a:spcPct val="100000"/>
              </a:lnSpc>
            </a:pPr>
            <a:endParaRPr lang="pt-BR" sz="72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7200" b="1" dirty="0">
                <a:solidFill>
                  <a:schemeClr val="tx1"/>
                </a:solidFill>
              </a:rPr>
              <a:t>O QUE É ISSO?</a:t>
            </a:r>
          </a:p>
        </p:txBody>
      </p:sp>
    </p:spTree>
    <p:extLst>
      <p:ext uri="{BB962C8B-B14F-4D97-AF65-F5344CB8AC3E}">
        <p14:creationId xmlns:p14="http://schemas.microsoft.com/office/powerpoint/2010/main" val="319219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1275184" y="1791194"/>
            <a:ext cx="9641632" cy="327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8000" b="1" dirty="0">
                <a:solidFill>
                  <a:schemeClr val="tx1"/>
                </a:solidFill>
              </a:rPr>
              <a:t>HOLDING FAMILIAR</a:t>
            </a:r>
          </a:p>
        </p:txBody>
      </p:sp>
    </p:spTree>
    <p:extLst>
      <p:ext uri="{BB962C8B-B14F-4D97-AF65-F5344CB8AC3E}">
        <p14:creationId xmlns:p14="http://schemas.microsoft.com/office/powerpoint/2010/main" val="367183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787064" y="1268963"/>
            <a:ext cx="10617871" cy="4320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7200" b="1" dirty="0">
                <a:solidFill>
                  <a:schemeClr val="tx1"/>
                </a:solidFill>
              </a:rPr>
              <a:t>“Nunca vi, nem comi, eu só ouço falar...”</a:t>
            </a:r>
          </a:p>
          <a:p>
            <a:pPr>
              <a:lnSpc>
                <a:spcPct val="100000"/>
              </a:lnSpc>
            </a:pPr>
            <a:endParaRPr lang="pt-BR" sz="72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6000" b="1" dirty="0">
                <a:solidFill>
                  <a:schemeClr val="tx1"/>
                </a:solidFill>
              </a:rPr>
              <a:t>Mas eles conheciam bem:</a:t>
            </a:r>
          </a:p>
        </p:txBody>
      </p:sp>
    </p:spTree>
    <p:extLst>
      <p:ext uri="{BB962C8B-B14F-4D97-AF65-F5344CB8AC3E}">
        <p14:creationId xmlns:p14="http://schemas.microsoft.com/office/powerpoint/2010/main" val="3348115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3368350" y="158620"/>
            <a:ext cx="8304246" cy="6578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solidFill>
                  <a:prstClr val="black"/>
                </a:solidFill>
                <a:latin typeface="+mj-lt"/>
              </a:rPr>
              <a:t>Roberto Civita</a:t>
            </a:r>
          </a:p>
          <a:p>
            <a:pPr algn="l"/>
            <a:r>
              <a:rPr lang="pt-BR" sz="3200" b="1" dirty="0">
                <a:solidFill>
                  <a:prstClr val="black"/>
                </a:solidFill>
                <a:latin typeface="+mj-lt"/>
              </a:rPr>
              <a:t>(era dono do Grupo Abril)</a:t>
            </a:r>
            <a:endParaRPr lang="pt-BR" sz="3600" b="1" dirty="0">
              <a:solidFill>
                <a:prstClr val="black"/>
              </a:solidFill>
              <a:latin typeface="+mj-lt"/>
            </a:endParaRPr>
          </a:p>
          <a:p>
            <a:pPr algn="l"/>
            <a:endParaRPr lang="pt-BR" sz="3200" b="1" dirty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  <a:p>
            <a:pPr algn="l"/>
            <a:r>
              <a:rPr lang="pt-BR" sz="3200" b="1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 </a:t>
            </a:r>
            <a:r>
              <a:rPr lang="pt-BR" sz="3200" b="1" dirty="0">
                <a:solidFill>
                  <a:prstClr val="black"/>
                </a:solidFill>
                <a:latin typeface="+mj-lt"/>
              </a:rPr>
              <a:t>26 de maio de 2013</a:t>
            </a:r>
          </a:p>
          <a:p>
            <a:pPr algn="l"/>
            <a:r>
              <a:rPr lang="pt-BR" sz="4000" b="1" dirty="0">
                <a:solidFill>
                  <a:prstClr val="black"/>
                </a:solidFill>
                <a:latin typeface="+mj-lt"/>
              </a:rPr>
              <a:t>R$ 5 bilhões</a:t>
            </a:r>
          </a:p>
          <a:p>
            <a:pPr algn="l"/>
            <a:r>
              <a:rPr lang="pt-BR" sz="3200" b="1" dirty="0">
                <a:solidFill>
                  <a:prstClr val="black"/>
                </a:solidFill>
                <a:latin typeface="+mj-lt"/>
              </a:rPr>
              <a:t>Não houve inventário</a:t>
            </a:r>
          </a:p>
          <a:p>
            <a:pPr algn="l"/>
            <a:r>
              <a:rPr lang="pt-BR" sz="3200" b="1" dirty="0">
                <a:solidFill>
                  <a:prstClr val="black"/>
                </a:solidFill>
                <a:latin typeface="+mj-lt"/>
              </a:rPr>
              <a:t>Se houvesse: imposto</a:t>
            </a:r>
          </a:p>
          <a:p>
            <a:pPr algn="l"/>
            <a:r>
              <a:rPr lang="pt-BR" sz="4000" b="1" dirty="0">
                <a:solidFill>
                  <a:prstClr val="black"/>
                </a:solidFill>
                <a:latin typeface="+mj-lt"/>
              </a:rPr>
              <a:t>R$ 400 Milhões</a:t>
            </a:r>
          </a:p>
          <a:p>
            <a:pPr algn="l"/>
            <a:r>
              <a:rPr lang="pt-BR" sz="3200" b="1" dirty="0">
                <a:solidFill>
                  <a:prstClr val="black"/>
                </a:solidFill>
                <a:latin typeface="+mj-lt"/>
              </a:rPr>
              <a:t>Estado de São Paulo</a:t>
            </a:r>
            <a:endParaRPr lang="pt-BR" sz="1400" dirty="0">
              <a:latin typeface="+mj-lt"/>
            </a:endParaRPr>
          </a:p>
        </p:txBody>
      </p:sp>
      <p:pic>
        <p:nvPicPr>
          <p:cNvPr id="3" name="Picture 3" descr="Resultado de imagem para Roberto Civita">
            <a:extLst>
              <a:ext uri="{FF2B5EF4-FFF2-40B4-BE49-F238E27FC236}">
                <a16:creationId xmlns:a16="http://schemas.microsoft.com/office/drawing/2014/main" id="{3120BF86-4C00-41DB-8850-38DD5764B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r="10947"/>
          <a:stretch/>
        </p:blipFill>
        <p:spPr bwMode="auto">
          <a:xfrm>
            <a:off x="0" y="0"/>
            <a:ext cx="3145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3368350" y="158620"/>
            <a:ext cx="8304246" cy="6578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José Alencar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(era dono da Coteminas)</a:t>
            </a:r>
            <a:endParaRPr lang="pt-BR" b="1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pt-BR" sz="3200" b="1" dirty="0">
              <a:solidFill>
                <a:prstClr val="black"/>
              </a:solidFill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 </a:t>
            </a: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29 de março de 2011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R$ 9 bilhões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Não houve inventário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Se houvesse: imposto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R$ 720 Milhões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Estado de Minas Gerais</a:t>
            </a:r>
            <a:endParaRPr lang="pt-BR" sz="14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4" name="Picture 2" descr="Resultado de imagem para José Alencar">
            <a:extLst>
              <a:ext uri="{FF2B5EF4-FFF2-40B4-BE49-F238E27FC236}">
                <a16:creationId xmlns:a16="http://schemas.microsoft.com/office/drawing/2014/main" id="{E0E0A720-6B21-424E-8F52-CA8AE79E3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7" r="14996"/>
          <a:stretch/>
        </p:blipFill>
        <p:spPr bwMode="auto">
          <a:xfrm>
            <a:off x="0" y="0"/>
            <a:ext cx="3266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0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3498980" y="158620"/>
            <a:ext cx="8173616" cy="6578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Norberto Odebrecht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(fundador da Odebrecht)</a:t>
            </a:r>
            <a:endParaRPr lang="pt-BR" b="1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pt-BR" sz="3200" b="1" dirty="0">
              <a:solidFill>
                <a:prstClr val="black"/>
              </a:solidFill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 </a:t>
            </a: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19 de julho de 2014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R$ 14 bilhões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Não houve inventário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Se houvesse: imposto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R$ 1,12 Bilhões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Estado de Bahia</a:t>
            </a:r>
            <a:endParaRPr lang="pt-BR" sz="14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65082EFB-7657-48DC-9409-28AEB67A9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5" r="30270"/>
          <a:stretch/>
        </p:blipFill>
        <p:spPr bwMode="auto">
          <a:xfrm>
            <a:off x="0" y="0"/>
            <a:ext cx="33555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6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3526970" y="158620"/>
            <a:ext cx="8145625" cy="6578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Antônio Ermírio de Moraes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(era dono do Grupo Votorantim)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pt-BR" sz="3200" b="1" dirty="0">
              <a:solidFill>
                <a:prstClr val="black"/>
              </a:solidFill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 </a:t>
            </a: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24 de agosto de 2014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R$ 15,5 bilhões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Não houve inventário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Se houvesse: imposto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R$ 1,24 Bilhões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Estado de São Paulo</a:t>
            </a:r>
            <a:endParaRPr lang="pt-BR" sz="3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4" name="Picture 2" descr="Resultado de imagem para &quot;Antônio Ermírio de Moraes&quot;">
            <a:extLst>
              <a:ext uri="{FF2B5EF4-FFF2-40B4-BE49-F238E27FC236}">
                <a16:creationId xmlns:a16="http://schemas.microsoft.com/office/drawing/2014/main" id="{F1AC0A35-0311-437B-AA65-56FE84DA5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4" r="32656"/>
          <a:stretch/>
        </p:blipFill>
        <p:spPr bwMode="auto">
          <a:xfrm>
            <a:off x="0" y="0"/>
            <a:ext cx="3392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8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3442996" y="158620"/>
            <a:ext cx="8229600" cy="6578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Roberto Marinho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(fundador das Organizações Globo)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pt-BR" sz="3200" b="1" dirty="0">
              <a:solidFill>
                <a:prstClr val="black"/>
              </a:solidFill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  <a:sym typeface="Wingdings" panose="05000000000000000000" pitchFamily="2" charset="2"/>
              </a:rPr>
              <a:t> </a:t>
            </a: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06 de agosto de 2003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R$ 29 bilhões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Não houve inventário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Se houvesse: imposto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R$ 2,3 Bilhões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Estado do Rio de Janeiro</a:t>
            </a:r>
            <a:endParaRPr lang="pt-BR" sz="3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Picture 2" descr="Resultado de imagem para &quot;Roberto Marinho&quot;">
            <a:extLst>
              <a:ext uri="{FF2B5EF4-FFF2-40B4-BE49-F238E27FC236}">
                <a16:creationId xmlns:a16="http://schemas.microsoft.com/office/drawing/2014/main" id="{B1890EC6-B91F-4E3A-912A-000C020AE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5" r="20646"/>
          <a:stretch/>
        </p:blipFill>
        <p:spPr bwMode="auto">
          <a:xfrm>
            <a:off x="0" y="0"/>
            <a:ext cx="3290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1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1">
            <a:extLst>
              <a:ext uri="{FF2B5EF4-FFF2-40B4-BE49-F238E27FC236}">
                <a16:creationId xmlns:a16="http://schemas.microsoft.com/office/drawing/2014/main" id="{10AEFE79-72BA-4278-A017-B34371151B05}"/>
              </a:ext>
            </a:extLst>
          </p:cNvPr>
          <p:cNvSpPr txBox="1">
            <a:spLocks/>
          </p:cNvSpPr>
          <p:nvPr/>
        </p:nvSpPr>
        <p:spPr>
          <a:xfrm>
            <a:off x="1229077" y="328495"/>
            <a:ext cx="2004442" cy="839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Júlio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206D9CA4-072E-4556-98C5-001A67BB65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8302" y="1000717"/>
            <a:ext cx="1760307" cy="543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8D7E5075-D2F8-43B4-A75A-B4BF2AE2D0D0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4229" y="980600"/>
            <a:ext cx="1767328" cy="546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m 43" descr="Grandmother PNG Image">
            <a:extLst>
              <a:ext uri="{FF2B5EF4-FFF2-40B4-BE49-F238E27FC236}">
                <a16:creationId xmlns:a16="http://schemas.microsoft.com/office/drawing/2014/main" id="{4A6C75A8-9731-4E78-B21C-BFBF3249CEE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7" t="6379" r="30614" b="5085"/>
          <a:stretch/>
        </p:blipFill>
        <p:spPr bwMode="auto">
          <a:xfrm>
            <a:off x="3113046" y="1180869"/>
            <a:ext cx="1489782" cy="5270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m 44" descr="Resultado de imagem para adult man png picture">
            <a:extLst>
              <a:ext uri="{FF2B5EF4-FFF2-40B4-BE49-F238E27FC236}">
                <a16:creationId xmlns:a16="http://schemas.microsoft.com/office/drawing/2014/main" id="{18B31779-5559-4038-B364-31FCBCCCF2E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673" r="25071" b="3524"/>
          <a:stretch/>
        </p:blipFill>
        <p:spPr bwMode="auto">
          <a:xfrm>
            <a:off x="4552064" y="1208792"/>
            <a:ext cx="2071591" cy="5439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Título 1">
            <a:extLst>
              <a:ext uri="{FF2B5EF4-FFF2-40B4-BE49-F238E27FC236}">
                <a16:creationId xmlns:a16="http://schemas.microsoft.com/office/drawing/2014/main" id="{6B9908A4-1089-4EA2-9EB2-4121C3D96AA5}"/>
              </a:ext>
            </a:extLst>
          </p:cNvPr>
          <p:cNvSpPr txBox="1">
            <a:spLocks/>
          </p:cNvSpPr>
          <p:nvPr/>
        </p:nvSpPr>
        <p:spPr>
          <a:xfrm>
            <a:off x="2521096" y="316379"/>
            <a:ext cx="2771931" cy="83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Rosana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6621F0EA-B3A6-44B1-B510-6E18657E7511}"/>
              </a:ext>
            </a:extLst>
          </p:cNvPr>
          <p:cNvSpPr txBox="1">
            <a:spLocks/>
          </p:cNvSpPr>
          <p:nvPr/>
        </p:nvSpPr>
        <p:spPr>
          <a:xfrm>
            <a:off x="4721928" y="406271"/>
            <a:ext cx="2595854" cy="825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Rafael</a:t>
            </a: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4712DBDD-47EE-4BAA-B1E8-8416F3006935}"/>
              </a:ext>
            </a:extLst>
          </p:cNvPr>
          <p:cNvSpPr txBox="1">
            <a:spLocks/>
          </p:cNvSpPr>
          <p:nvPr/>
        </p:nvSpPr>
        <p:spPr>
          <a:xfrm>
            <a:off x="7578622" y="928898"/>
            <a:ext cx="2324693" cy="559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Inventário</a:t>
            </a:r>
          </a:p>
        </p:txBody>
      </p:sp>
      <p:pic>
        <p:nvPicPr>
          <p:cNvPr id="57" name="Imagem 56" descr="Grandmother PNG Image">
            <a:extLst>
              <a:ext uri="{FF2B5EF4-FFF2-40B4-BE49-F238E27FC236}">
                <a16:creationId xmlns:a16="http://schemas.microsoft.com/office/drawing/2014/main" id="{01E00002-60C4-4992-AA6F-DDB1F842BCD0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7" t="6379" r="30614" b="5085"/>
          <a:stretch/>
        </p:blipFill>
        <p:spPr bwMode="auto">
          <a:xfrm>
            <a:off x="3113046" y="1170896"/>
            <a:ext cx="1489782" cy="5270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áfico 3" descr="Seta Reta">
            <a:extLst>
              <a:ext uri="{FF2B5EF4-FFF2-40B4-BE49-F238E27FC236}">
                <a16:creationId xmlns:a16="http://schemas.microsoft.com/office/drawing/2014/main" id="{E00CFB0A-0960-46DC-B4D4-D8FB7DC5F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7874021" y="1612283"/>
            <a:ext cx="1733896" cy="1235795"/>
          </a:xfrm>
          <a:prstGeom prst="rect">
            <a:avLst/>
          </a:prstGeom>
        </p:spPr>
      </p:pic>
      <p:pic>
        <p:nvPicPr>
          <p:cNvPr id="1028" name="Picture 4" descr="Resultado de imagem para apartment DRAW COLOR">
            <a:extLst>
              <a:ext uri="{FF2B5EF4-FFF2-40B4-BE49-F238E27FC236}">
                <a16:creationId xmlns:a16="http://schemas.microsoft.com/office/drawing/2014/main" id="{EF389842-BB83-499C-817C-06EFD89F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40" y="3228393"/>
            <a:ext cx="3172859" cy="33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05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3734988" y="263269"/>
            <a:ext cx="5122506" cy="802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pt-BR" sz="4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Revista Forbes Brasil</a:t>
            </a:r>
          </a:p>
        </p:txBody>
      </p:sp>
      <p:pic>
        <p:nvPicPr>
          <p:cNvPr id="4" name="Imagem 3" descr="Resultado de imagem para forbes brasil">
            <a:extLst>
              <a:ext uri="{FF2B5EF4-FFF2-40B4-BE49-F238E27FC236}">
                <a16:creationId xmlns:a16="http://schemas.microsoft.com/office/drawing/2014/main" id="{75B958F8-77C0-491F-B3E8-A0533FB33A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1978" r="2447" b="1866"/>
          <a:stretch/>
        </p:blipFill>
        <p:spPr bwMode="auto">
          <a:xfrm rot="21163689">
            <a:off x="3256383" y="1888983"/>
            <a:ext cx="3208562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Imagem relacionada">
            <a:extLst>
              <a:ext uri="{FF2B5EF4-FFF2-40B4-BE49-F238E27FC236}">
                <a16:creationId xmlns:a16="http://schemas.microsoft.com/office/drawing/2014/main" id="{1DB17EB5-C151-4922-903A-4E6912195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 r="3224" b="4349"/>
          <a:stretch/>
        </p:blipFill>
        <p:spPr bwMode="auto">
          <a:xfrm>
            <a:off x="4422641" y="1444366"/>
            <a:ext cx="3326692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 descr="Resultado de imagem para forbes brasil">
            <a:extLst>
              <a:ext uri="{FF2B5EF4-FFF2-40B4-BE49-F238E27FC236}">
                <a16:creationId xmlns:a16="http://schemas.microsoft.com/office/drawing/2014/main" id="{B9D43659-2A95-4FC4-A216-6AC7ADF90F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b="5064"/>
          <a:stretch/>
        </p:blipFill>
        <p:spPr bwMode="auto">
          <a:xfrm rot="427156">
            <a:off x="6083088" y="1710098"/>
            <a:ext cx="3264452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397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787064" y="1268963"/>
            <a:ext cx="10617871" cy="4320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tx1"/>
                </a:solidFill>
              </a:rPr>
              <a:t>Qual o melhor momento para fazer minha</a:t>
            </a:r>
          </a:p>
          <a:p>
            <a:pPr>
              <a:lnSpc>
                <a:spcPct val="100000"/>
              </a:lnSpc>
            </a:pPr>
            <a:r>
              <a:rPr lang="pt-BR" sz="7200" b="1" dirty="0">
                <a:solidFill>
                  <a:schemeClr val="tx1"/>
                </a:solidFill>
              </a:rPr>
              <a:t>Holding Familiar?</a:t>
            </a:r>
          </a:p>
          <a:p>
            <a:pPr>
              <a:lnSpc>
                <a:spcPct val="100000"/>
              </a:lnSpc>
            </a:pPr>
            <a:endParaRPr lang="pt-BR" sz="72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7200" b="1" dirty="0">
                <a:solidFill>
                  <a:schemeClr val="tx1"/>
                </a:solidFill>
              </a:rPr>
              <a:t>Quando você quiser...</a:t>
            </a:r>
            <a:endParaRPr lang="pt-B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7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787064" y="1268963"/>
            <a:ext cx="10617871" cy="4320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chemeClr val="tx1"/>
                </a:solidFill>
              </a:rPr>
              <a:t>Mas você precisa prestar atenção:</a:t>
            </a:r>
          </a:p>
          <a:p>
            <a:pPr>
              <a:lnSpc>
                <a:spcPct val="100000"/>
              </a:lnSpc>
            </a:pPr>
            <a:endParaRPr lang="pt-BR" sz="60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6000" b="1" dirty="0">
                <a:solidFill>
                  <a:schemeClr val="tx1"/>
                </a:solidFill>
              </a:rPr>
              <a:t>1º. na sua saúde</a:t>
            </a:r>
            <a:endParaRPr lang="pt-BR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6000" b="1" dirty="0">
                <a:solidFill>
                  <a:schemeClr val="tx1"/>
                </a:solidFill>
              </a:rPr>
              <a:t>2º. na política (?!?!)</a:t>
            </a:r>
          </a:p>
        </p:txBody>
      </p:sp>
    </p:spTree>
    <p:extLst>
      <p:ext uri="{BB962C8B-B14F-4D97-AF65-F5344CB8AC3E}">
        <p14:creationId xmlns:p14="http://schemas.microsoft.com/office/powerpoint/2010/main" val="3990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7AE5-B5C0-4BBE-8374-A3490081BB60}"/>
              </a:ext>
            </a:extLst>
          </p:cNvPr>
          <p:cNvSpPr txBox="1">
            <a:spLocks/>
          </p:cNvSpPr>
          <p:nvPr/>
        </p:nvSpPr>
        <p:spPr>
          <a:xfrm>
            <a:off x="465158" y="1362552"/>
            <a:ext cx="11261683" cy="4132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6600" b="1" dirty="0">
                <a:solidFill>
                  <a:schemeClr val="tx1"/>
                </a:solidFill>
              </a:rPr>
              <a:t>ITCMD</a:t>
            </a:r>
          </a:p>
          <a:p>
            <a:pPr>
              <a:lnSpc>
                <a:spcPct val="100000"/>
              </a:lnSpc>
            </a:pPr>
            <a:r>
              <a:rPr lang="pt-BR" sz="6600" b="1" dirty="0">
                <a:solidFill>
                  <a:schemeClr val="tx1"/>
                </a:solidFill>
              </a:rPr>
              <a:t>Alíquota máxima: 8%</a:t>
            </a:r>
          </a:p>
          <a:p>
            <a:pPr>
              <a:lnSpc>
                <a:spcPct val="100000"/>
              </a:lnSpc>
            </a:pPr>
            <a:r>
              <a:rPr lang="pt-BR" sz="6600" b="1" dirty="0">
                <a:solidFill>
                  <a:schemeClr val="tx1"/>
                </a:solidFill>
              </a:rPr>
              <a:t>Até 2015 só BA, CE e SC</a:t>
            </a:r>
          </a:p>
          <a:p>
            <a:pPr>
              <a:lnSpc>
                <a:spcPct val="100000"/>
              </a:lnSpc>
            </a:pPr>
            <a:r>
              <a:rPr lang="pt-BR" sz="6600" b="1" dirty="0">
                <a:solidFill>
                  <a:schemeClr val="tx1"/>
                </a:solidFill>
              </a:rPr>
              <a:t>Em 2020 já são 18 Estados</a:t>
            </a:r>
          </a:p>
        </p:txBody>
      </p:sp>
    </p:spTree>
    <p:extLst>
      <p:ext uri="{BB962C8B-B14F-4D97-AF65-F5344CB8AC3E}">
        <p14:creationId xmlns:p14="http://schemas.microsoft.com/office/powerpoint/2010/main" val="313356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7AE5-B5C0-4BBE-8374-A3490081BB60}"/>
              </a:ext>
            </a:extLst>
          </p:cNvPr>
          <p:cNvSpPr txBox="1">
            <a:spLocks/>
          </p:cNvSpPr>
          <p:nvPr/>
        </p:nvSpPr>
        <p:spPr>
          <a:xfrm>
            <a:off x="519403" y="867747"/>
            <a:ext cx="11153194" cy="5122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Competência:</a:t>
            </a: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Senado, por Resolução</a:t>
            </a:r>
          </a:p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tx1"/>
                </a:solidFill>
              </a:rPr>
              <a:t>(CF, art. 155, §1º, IV)</a:t>
            </a:r>
            <a:endParaRPr lang="pt-BR" sz="9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pt-BR" sz="5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Atualmente: Resolução 9/1992</a:t>
            </a:r>
          </a:p>
        </p:txBody>
      </p:sp>
    </p:spTree>
    <p:extLst>
      <p:ext uri="{BB962C8B-B14F-4D97-AF65-F5344CB8AC3E}">
        <p14:creationId xmlns:p14="http://schemas.microsoft.com/office/powerpoint/2010/main" val="271431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7AE5-B5C0-4BBE-8374-A3490081BB60}"/>
              </a:ext>
            </a:extLst>
          </p:cNvPr>
          <p:cNvSpPr txBox="1">
            <a:spLocks/>
          </p:cNvSpPr>
          <p:nvPr/>
        </p:nvSpPr>
        <p:spPr>
          <a:xfrm>
            <a:off x="1762113" y="1791194"/>
            <a:ext cx="8667773" cy="327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6600" b="1" dirty="0">
                <a:solidFill>
                  <a:schemeClr val="tx1"/>
                </a:solidFill>
              </a:rPr>
              <a:t>Proposta CONFAZ</a:t>
            </a:r>
          </a:p>
          <a:p>
            <a:pPr>
              <a:lnSpc>
                <a:spcPct val="100000"/>
              </a:lnSpc>
            </a:pPr>
            <a:endParaRPr lang="pt-BR" sz="6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6600" b="1" dirty="0">
                <a:solidFill>
                  <a:schemeClr val="tx1"/>
                </a:solidFill>
              </a:rPr>
              <a:t>Muda de 8 para 20%</a:t>
            </a:r>
          </a:p>
        </p:txBody>
      </p:sp>
    </p:spTree>
    <p:extLst>
      <p:ext uri="{BB962C8B-B14F-4D97-AF65-F5344CB8AC3E}">
        <p14:creationId xmlns:p14="http://schemas.microsoft.com/office/powerpoint/2010/main" val="207967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7AE5-B5C0-4BBE-8374-A3490081BB60}"/>
              </a:ext>
            </a:extLst>
          </p:cNvPr>
          <p:cNvSpPr txBox="1">
            <a:spLocks/>
          </p:cNvSpPr>
          <p:nvPr/>
        </p:nvSpPr>
        <p:spPr>
          <a:xfrm>
            <a:off x="917693" y="340887"/>
            <a:ext cx="10356614" cy="617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Projeto de</a:t>
            </a: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Resolução no Senado</a:t>
            </a:r>
          </a:p>
          <a:p>
            <a:pPr>
              <a:lnSpc>
                <a:spcPct val="100000"/>
              </a:lnSpc>
            </a:pPr>
            <a:endParaRPr lang="pt-BR" sz="4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4400" b="1" dirty="0" err="1">
                <a:solidFill>
                  <a:schemeClr val="tx1"/>
                </a:solidFill>
              </a:rPr>
              <a:t>Obs</a:t>
            </a:r>
            <a:r>
              <a:rPr lang="pt-BR" sz="4400" b="1" dirty="0">
                <a:solidFill>
                  <a:schemeClr val="tx1"/>
                </a:solidFill>
              </a:rPr>
              <a:t>: quem o Senador representa?</a:t>
            </a:r>
          </a:p>
          <a:p>
            <a:pPr>
              <a:lnSpc>
                <a:spcPct val="100000"/>
              </a:lnSpc>
            </a:pPr>
            <a:endParaRPr lang="pt-BR" sz="5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Aprovado por Maioria Simples</a:t>
            </a:r>
          </a:p>
          <a:p>
            <a:pPr>
              <a:lnSpc>
                <a:spcPct val="100000"/>
              </a:lnSpc>
            </a:pPr>
            <a:r>
              <a:rPr lang="pt-BR" sz="4400" b="1" dirty="0">
                <a:solidFill>
                  <a:schemeClr val="tx1"/>
                </a:solidFill>
              </a:rPr>
              <a:t>Dos 81 Senadores, precisa:</a:t>
            </a:r>
          </a:p>
          <a:p>
            <a:pPr>
              <a:lnSpc>
                <a:spcPct val="100000"/>
              </a:lnSpc>
            </a:pPr>
            <a:r>
              <a:rPr lang="pt-BR" sz="4400" b="1" dirty="0">
                <a:solidFill>
                  <a:schemeClr val="tx1"/>
                </a:solidFill>
              </a:rPr>
              <a:t>41 presentes + 21 a favor</a:t>
            </a:r>
          </a:p>
        </p:txBody>
      </p:sp>
    </p:spTree>
    <p:extLst>
      <p:ext uri="{BB962C8B-B14F-4D97-AF65-F5344CB8AC3E}">
        <p14:creationId xmlns:p14="http://schemas.microsoft.com/office/powerpoint/2010/main" val="29073148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7AE5-B5C0-4BBE-8374-A3490081BB60}"/>
              </a:ext>
            </a:extLst>
          </p:cNvPr>
          <p:cNvSpPr txBox="1">
            <a:spLocks/>
          </p:cNvSpPr>
          <p:nvPr/>
        </p:nvSpPr>
        <p:spPr>
          <a:xfrm>
            <a:off x="423169" y="1814905"/>
            <a:ext cx="11345662" cy="3228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6000" b="1" dirty="0">
                <a:solidFill>
                  <a:schemeClr val="tx1"/>
                </a:solidFill>
              </a:rPr>
              <a:t>Argumento Fácil:</a:t>
            </a:r>
          </a:p>
          <a:p>
            <a:pPr>
              <a:lnSpc>
                <a:spcPct val="100000"/>
              </a:lnSpc>
            </a:pPr>
            <a:endParaRPr lang="pt-BR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b="1" dirty="0">
                <a:solidFill>
                  <a:schemeClr val="tx1"/>
                </a:solidFill>
              </a:rPr>
              <a:t>“O Brasil é um dos países que menos tributa a herança no Mundo”</a:t>
            </a:r>
          </a:p>
        </p:txBody>
      </p:sp>
    </p:spTree>
    <p:extLst>
      <p:ext uri="{BB962C8B-B14F-4D97-AF65-F5344CB8AC3E}">
        <p14:creationId xmlns:p14="http://schemas.microsoft.com/office/powerpoint/2010/main" val="169240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ptura de tela, texto&#10;&#10;Descrição gerada com alta confiança">
            <a:extLst>
              <a:ext uri="{FF2B5EF4-FFF2-40B4-BE49-F238E27FC236}">
                <a16:creationId xmlns:a16="http://schemas.microsoft.com/office/drawing/2014/main" id="{593F5FE8-D080-4E2E-A08D-5B14EE0E4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76"/>
          <a:stretch/>
        </p:blipFill>
        <p:spPr>
          <a:xfrm>
            <a:off x="2118484" y="1268761"/>
            <a:ext cx="7697034" cy="515932"/>
          </a:xfrm>
          <a:prstGeom prst="rect">
            <a:avLst/>
          </a:prstGeom>
        </p:spPr>
      </p:pic>
      <p:pic>
        <p:nvPicPr>
          <p:cNvPr id="5" name="Imagem 4" descr="Uma imagem contendo captura de tela, texto&#10;&#10;Descrição gerada com alta confiança">
            <a:extLst>
              <a:ext uri="{FF2B5EF4-FFF2-40B4-BE49-F238E27FC236}">
                <a16:creationId xmlns:a16="http://schemas.microsoft.com/office/drawing/2014/main" id="{D81C78A5-CAAA-4813-ABA1-DEBAF8CE7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b="75544"/>
          <a:stretch/>
        </p:blipFill>
        <p:spPr>
          <a:xfrm>
            <a:off x="2118484" y="1784693"/>
            <a:ext cx="7697034" cy="578931"/>
          </a:xfrm>
          <a:prstGeom prst="rect">
            <a:avLst/>
          </a:prstGeom>
        </p:spPr>
      </p:pic>
      <p:pic>
        <p:nvPicPr>
          <p:cNvPr id="6" name="Imagem 5" descr="Uma imagem contendo captura de tela, texto&#10;&#10;Descrição gerada com alta confiança">
            <a:extLst>
              <a:ext uri="{FF2B5EF4-FFF2-40B4-BE49-F238E27FC236}">
                <a16:creationId xmlns:a16="http://schemas.microsoft.com/office/drawing/2014/main" id="{51B327BB-ECA9-4AF4-99F0-FE3400FC1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49949"/>
          <a:stretch/>
        </p:blipFill>
        <p:spPr>
          <a:xfrm>
            <a:off x="2118484" y="2363624"/>
            <a:ext cx="7697034" cy="1145959"/>
          </a:xfrm>
          <a:prstGeom prst="rect">
            <a:avLst/>
          </a:prstGeom>
        </p:spPr>
      </p:pic>
      <p:pic>
        <p:nvPicPr>
          <p:cNvPr id="7" name="Imagem 6" descr="Uma imagem contendo captura de tela, texto&#10;&#10;Descrição gerada com alta confiança">
            <a:extLst>
              <a:ext uri="{FF2B5EF4-FFF2-40B4-BE49-F238E27FC236}">
                <a16:creationId xmlns:a16="http://schemas.microsoft.com/office/drawing/2014/main" id="{0C3C5840-2F49-4BE6-8EF7-B0738C36B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1" b="24353"/>
          <a:stretch/>
        </p:blipFill>
        <p:spPr>
          <a:xfrm>
            <a:off x="2118484" y="3509583"/>
            <a:ext cx="7697034" cy="1145959"/>
          </a:xfrm>
          <a:prstGeom prst="rect">
            <a:avLst/>
          </a:prstGeom>
        </p:spPr>
      </p:pic>
      <p:pic>
        <p:nvPicPr>
          <p:cNvPr id="8" name="Imagem 7" descr="Uma imagem contendo captura de tela, texto&#10;&#10;Descrição gerada com alta confiança">
            <a:extLst>
              <a:ext uri="{FF2B5EF4-FFF2-40B4-BE49-F238E27FC236}">
                <a16:creationId xmlns:a16="http://schemas.microsoft.com/office/drawing/2014/main" id="{A9DE6212-455A-4220-8283-F2693EF1E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4" b="12117"/>
          <a:stretch/>
        </p:blipFill>
        <p:spPr>
          <a:xfrm>
            <a:off x="2118484" y="4599852"/>
            <a:ext cx="7697034" cy="603449"/>
          </a:xfrm>
          <a:prstGeom prst="rect">
            <a:avLst/>
          </a:prstGeom>
        </p:spPr>
      </p:pic>
      <p:pic>
        <p:nvPicPr>
          <p:cNvPr id="9" name="Imagem 8" descr="Uma imagem contendo captura de tela, texto&#10;&#10;Descrição gerada com alta confiança">
            <a:extLst>
              <a:ext uri="{FF2B5EF4-FFF2-40B4-BE49-F238E27FC236}">
                <a16:creationId xmlns:a16="http://schemas.microsoft.com/office/drawing/2014/main" id="{142FABB5-8AB1-481C-A87F-F54830CDC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82"/>
          <a:stretch/>
        </p:blipFill>
        <p:spPr>
          <a:xfrm>
            <a:off x="2118484" y="5203301"/>
            <a:ext cx="7697034" cy="5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0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7AE5-B5C0-4BBE-8374-A3490081BB60}"/>
              </a:ext>
            </a:extLst>
          </p:cNvPr>
          <p:cNvSpPr txBox="1">
            <a:spLocks/>
          </p:cNvSpPr>
          <p:nvPr/>
        </p:nvSpPr>
        <p:spPr>
          <a:xfrm>
            <a:off x="983005" y="657808"/>
            <a:ext cx="10225989" cy="554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tx1"/>
                </a:solidFill>
              </a:rPr>
              <a:t>Quando isso deve acontecer?</a:t>
            </a:r>
          </a:p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Ninguém sabe!</a:t>
            </a:r>
          </a:p>
          <a:p>
            <a:pPr>
              <a:lnSpc>
                <a:spcPct val="100000"/>
              </a:lnSpc>
            </a:pPr>
            <a:endParaRPr lang="pt-BR" sz="3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tx1"/>
                </a:solidFill>
              </a:rPr>
              <a:t>Quem são os interessados em impedir?</a:t>
            </a:r>
          </a:p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Ninguém (os poderosos já têm Holdings)</a:t>
            </a:r>
          </a:p>
          <a:p>
            <a:pPr>
              <a:lnSpc>
                <a:spcPct val="100000"/>
              </a:lnSpc>
            </a:pPr>
            <a:endParaRPr lang="pt-BR" sz="3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tx1"/>
                </a:solidFill>
              </a:rPr>
              <a:t>Meu conselho?</a:t>
            </a:r>
          </a:p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Não espere. Seus filhos vão pagar o preço da procrastinação</a:t>
            </a:r>
          </a:p>
        </p:txBody>
      </p:sp>
    </p:spTree>
    <p:extLst>
      <p:ext uri="{BB962C8B-B14F-4D97-AF65-F5344CB8AC3E}">
        <p14:creationId xmlns:p14="http://schemas.microsoft.com/office/powerpoint/2010/main" val="43421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1390262" y="233265"/>
            <a:ext cx="9256332" cy="6624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tx1"/>
                </a:solidFill>
              </a:rPr>
              <a:t>Números do Inventário</a:t>
            </a:r>
          </a:p>
          <a:p>
            <a:pPr algn="l">
              <a:lnSpc>
                <a:spcPts val="3300"/>
              </a:lnSpc>
            </a:pPr>
            <a:endParaRPr lang="pt-BR" sz="2200" b="1" dirty="0">
              <a:solidFill>
                <a:schemeClr val="tx1"/>
              </a:solidFill>
            </a:endParaRPr>
          </a:p>
          <a:p>
            <a:pPr algn="l">
              <a:lnSpc>
                <a:spcPts val="4200"/>
              </a:lnSpc>
            </a:pPr>
            <a:r>
              <a:rPr lang="pt-BR" sz="3200" b="1" dirty="0">
                <a:solidFill>
                  <a:schemeClr val="tx1"/>
                </a:solidFill>
              </a:rPr>
              <a:t>Imóvel (20 anos) </a:t>
            </a: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 R$ 150 Mil</a:t>
            </a:r>
          </a:p>
          <a:p>
            <a:pPr algn="l">
              <a:lnSpc>
                <a:spcPts val="4200"/>
              </a:lnSpc>
            </a:pP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Hoje: R$ 500 Mil</a:t>
            </a:r>
          </a:p>
          <a:p>
            <a:pPr algn="l">
              <a:lnSpc>
                <a:spcPts val="4200"/>
              </a:lnSpc>
            </a:pP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Pelo Governo: R$ 600 Mil</a:t>
            </a:r>
          </a:p>
          <a:p>
            <a:pPr algn="l">
              <a:lnSpc>
                <a:spcPts val="4200"/>
              </a:lnSpc>
            </a:pP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Despesas:</a:t>
            </a:r>
          </a:p>
          <a:p>
            <a:pPr algn="l">
              <a:lnSpc>
                <a:spcPts val="4200"/>
              </a:lnSpc>
            </a:pP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	Imposto (5%): R$ 30 Mil</a:t>
            </a:r>
          </a:p>
          <a:p>
            <a:pPr algn="l">
              <a:lnSpc>
                <a:spcPts val="4200"/>
              </a:lnSpc>
            </a:pP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	Honorários (7%): R$ 35 Mil</a:t>
            </a:r>
          </a:p>
          <a:p>
            <a:pPr algn="l">
              <a:lnSpc>
                <a:spcPts val="4200"/>
              </a:lnSpc>
            </a:pP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	Cartório : R$ 3,5 Mil</a:t>
            </a:r>
          </a:p>
          <a:p>
            <a:pPr algn="l">
              <a:lnSpc>
                <a:spcPts val="4200"/>
              </a:lnSpc>
            </a:pP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	Certidões: R$ 2 Mil</a:t>
            </a:r>
          </a:p>
          <a:p>
            <a:pPr algn="l">
              <a:lnSpc>
                <a:spcPts val="4200"/>
              </a:lnSpc>
            </a:pPr>
            <a:r>
              <a:rPr lang="pt-BR" sz="3200" b="1" dirty="0">
                <a:solidFill>
                  <a:schemeClr val="tx1"/>
                </a:solidFill>
                <a:sym typeface="Wingdings" panose="05000000000000000000" pitchFamily="2" charset="2"/>
              </a:rPr>
              <a:t>	Reg. Imóveis: R$ 3,5 Mil</a:t>
            </a:r>
          </a:p>
          <a:p>
            <a:pPr algn="l">
              <a:lnSpc>
                <a:spcPts val="4200"/>
              </a:lnSpc>
            </a:pPr>
            <a:r>
              <a:rPr lang="pt-BR" sz="4000" b="1" dirty="0">
                <a:solidFill>
                  <a:schemeClr val="tx1"/>
                </a:solidFill>
                <a:sym typeface="Wingdings" panose="05000000000000000000" pitchFamily="2" charset="2"/>
              </a:rPr>
              <a:t>Total: R$ 74 Mil = 15% do patrimônio</a:t>
            </a:r>
          </a:p>
        </p:txBody>
      </p:sp>
    </p:spTree>
    <p:extLst>
      <p:ext uri="{BB962C8B-B14F-4D97-AF65-F5344CB8AC3E}">
        <p14:creationId xmlns:p14="http://schemas.microsoft.com/office/powerpoint/2010/main" val="3725725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7AE5-B5C0-4BBE-8374-A3490081BB60}"/>
              </a:ext>
            </a:extLst>
          </p:cNvPr>
          <p:cNvSpPr txBox="1">
            <a:spLocks/>
          </p:cNvSpPr>
          <p:nvPr/>
        </p:nvSpPr>
        <p:spPr>
          <a:xfrm>
            <a:off x="983005" y="657808"/>
            <a:ext cx="10225989" cy="554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6600" b="1" dirty="0">
                <a:solidFill>
                  <a:schemeClr val="tx1"/>
                </a:solidFill>
              </a:rPr>
              <a:t>Suas dúvidas</a:t>
            </a:r>
          </a:p>
        </p:txBody>
      </p:sp>
    </p:spTree>
    <p:extLst>
      <p:ext uri="{BB962C8B-B14F-4D97-AF65-F5344CB8AC3E}">
        <p14:creationId xmlns:p14="http://schemas.microsoft.com/office/powerpoint/2010/main" val="322310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448235" y="0"/>
            <a:ext cx="11317667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/>
                </a:solidFill>
              </a:rPr>
              <a:t>Solução: Vender o Imóvel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/>
                </a:solidFill>
              </a:rPr>
              <a:t>com deságio: 20% a menos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/>
                </a:solidFill>
              </a:rPr>
              <a:t>Imóvel de 500 Mil </a:t>
            </a:r>
            <a:r>
              <a:rPr lang="pt-BR" b="1" dirty="0">
                <a:solidFill>
                  <a:schemeClr val="tx1"/>
                </a:solidFill>
                <a:sym typeface="Wingdings" panose="05000000000000000000" pitchFamily="2" charset="2"/>
              </a:rPr>
              <a:t> 400 Mil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1"/>
                </a:solidFill>
                <a:sym typeface="Wingdings" panose="05000000000000000000" pitchFamily="2" charset="2"/>
              </a:rPr>
              <a:t>Ganho de Capital: 15%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6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2965579" y="163290"/>
            <a:ext cx="6260841" cy="6531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sz="4400" b="1" dirty="0">
                <a:solidFill>
                  <a:schemeClr val="tx1"/>
                </a:solidFill>
              </a:rPr>
              <a:t>Retomando as contas:</a:t>
            </a:r>
          </a:p>
          <a:p>
            <a:pPr algn="l">
              <a:lnSpc>
                <a:spcPts val="3800"/>
              </a:lnSpc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	Imposto (5%): R$ 30 Mil</a:t>
            </a:r>
          </a:p>
          <a:p>
            <a:pPr algn="l">
              <a:lnSpc>
                <a:spcPts val="3800"/>
              </a:lnSpc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	Honorários (7%): R$ 35 Mil</a:t>
            </a:r>
          </a:p>
          <a:p>
            <a:pPr algn="l">
              <a:lnSpc>
                <a:spcPts val="3800"/>
              </a:lnSpc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	Cartório : R$ 3,5 Mil</a:t>
            </a:r>
          </a:p>
          <a:p>
            <a:pPr algn="l">
              <a:lnSpc>
                <a:spcPts val="3800"/>
              </a:lnSpc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	Certidões: R$ 2 Mil</a:t>
            </a:r>
          </a:p>
          <a:p>
            <a:pPr algn="l">
              <a:lnSpc>
                <a:spcPts val="3800"/>
              </a:lnSpc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	Reg. Imóveis: R$ 3,5 Mil</a:t>
            </a:r>
          </a:p>
          <a:p>
            <a:pPr algn="l">
              <a:lnSpc>
                <a:spcPts val="3800"/>
              </a:lnSpc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	Ganho de Capital: R$ 45 Mil</a:t>
            </a:r>
          </a:p>
          <a:p>
            <a:pPr algn="l">
              <a:lnSpc>
                <a:spcPts val="3800"/>
              </a:lnSpc>
            </a:pPr>
            <a:r>
              <a:rPr lang="pt-B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	Total de Gastos: R$ 119 Mil</a:t>
            </a:r>
          </a:p>
          <a:p>
            <a:pPr algn="l">
              <a:lnSpc>
                <a:spcPct val="150000"/>
              </a:lnSpc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	Valor da Venda: R$ 400 Mil</a:t>
            </a:r>
          </a:p>
          <a:p>
            <a:pPr algn="l">
              <a:lnSpc>
                <a:spcPct val="150000"/>
              </a:lnSpc>
            </a:pPr>
            <a:r>
              <a:rPr lang="pt-BR" sz="4400" b="1" dirty="0">
                <a:solidFill>
                  <a:schemeClr val="tx1"/>
                </a:solidFill>
                <a:sym typeface="Wingdings" panose="05000000000000000000" pitchFamily="2" charset="2"/>
              </a:rPr>
              <a:t>Saldo Final: R$ 281 Mil</a:t>
            </a:r>
          </a:p>
        </p:txBody>
      </p:sp>
    </p:spTree>
    <p:extLst>
      <p:ext uri="{BB962C8B-B14F-4D97-AF65-F5344CB8AC3E}">
        <p14:creationId xmlns:p14="http://schemas.microsoft.com/office/powerpoint/2010/main" val="1407583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432501" y="1791194"/>
            <a:ext cx="11326998" cy="327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Mas não precisa ser assim...</a:t>
            </a:r>
          </a:p>
          <a:p>
            <a:pPr>
              <a:lnSpc>
                <a:spcPct val="100000"/>
              </a:lnSpc>
            </a:pPr>
            <a:endParaRPr lang="pt-BR" sz="5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eu te explico</a:t>
            </a:r>
          </a:p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chemeClr val="tx1"/>
                </a:solidFill>
              </a:rPr>
              <a:t>COMO RESOLVER</a:t>
            </a:r>
          </a:p>
        </p:txBody>
      </p:sp>
    </p:spTree>
    <p:extLst>
      <p:ext uri="{BB962C8B-B14F-4D97-AF65-F5344CB8AC3E}">
        <p14:creationId xmlns:p14="http://schemas.microsoft.com/office/powerpoint/2010/main" val="366141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F0B8462F-4993-46D3-8DA2-4957B00362EA}"/>
              </a:ext>
            </a:extLst>
          </p:cNvPr>
          <p:cNvSpPr txBox="1">
            <a:spLocks/>
          </p:cNvSpPr>
          <p:nvPr/>
        </p:nvSpPr>
        <p:spPr>
          <a:xfrm>
            <a:off x="746814" y="-1"/>
            <a:ext cx="10159096" cy="943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tx1"/>
                </a:solidFill>
              </a:rPr>
              <a:t>Empresa que não faz nada!</a:t>
            </a:r>
          </a:p>
        </p:txBody>
      </p:sp>
      <p:pic>
        <p:nvPicPr>
          <p:cNvPr id="2050" name="Picture 2" descr="Resultado de imagem para bank vault">
            <a:extLst>
              <a:ext uri="{FF2B5EF4-FFF2-40B4-BE49-F238E27FC236}">
                <a16:creationId xmlns:a16="http://schemas.microsoft.com/office/drawing/2014/main" id="{A4EB82D3-18F6-420E-A8FA-6866A3E64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5799" r="4707" b="4713"/>
          <a:stretch/>
        </p:blipFill>
        <p:spPr bwMode="auto">
          <a:xfrm>
            <a:off x="391885" y="1134769"/>
            <a:ext cx="4374298" cy="5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erson">
            <a:extLst>
              <a:ext uri="{FF2B5EF4-FFF2-40B4-BE49-F238E27FC236}">
                <a16:creationId xmlns:a16="http://schemas.microsoft.com/office/drawing/2014/main" id="{B6780143-929E-4898-9146-598CE9C8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43" y="1466043"/>
            <a:ext cx="2552301" cy="27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Seta Reta">
            <a:extLst>
              <a:ext uri="{FF2B5EF4-FFF2-40B4-BE49-F238E27FC236}">
                <a16:creationId xmlns:a16="http://schemas.microsoft.com/office/drawing/2014/main" id="{99C0BD07-8ED0-4355-AB2C-CE747BDAE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982690" y="2004809"/>
            <a:ext cx="1998227" cy="1424191"/>
          </a:xfrm>
          <a:prstGeom prst="rect">
            <a:avLst/>
          </a:prstGeom>
        </p:spPr>
      </p:pic>
      <p:pic>
        <p:nvPicPr>
          <p:cNvPr id="10" name="Picture 4" descr="Resultado de imagem para apartment DRAW COLOR">
            <a:extLst>
              <a:ext uri="{FF2B5EF4-FFF2-40B4-BE49-F238E27FC236}">
                <a16:creationId xmlns:a16="http://schemas.microsoft.com/office/drawing/2014/main" id="{B4689C5F-9674-4B60-A8D1-11B6F61A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62" y="1134769"/>
            <a:ext cx="3157311" cy="33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Seta curva no sentido horário">
            <a:extLst>
              <a:ext uri="{FF2B5EF4-FFF2-40B4-BE49-F238E27FC236}">
                <a16:creationId xmlns:a16="http://schemas.microsoft.com/office/drawing/2014/main" id="{8E005E46-F9D4-4022-8C65-4778C0D48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7083505" y="1768733"/>
            <a:ext cx="2135898" cy="71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53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bank vault">
            <a:extLst>
              <a:ext uri="{FF2B5EF4-FFF2-40B4-BE49-F238E27FC236}">
                <a16:creationId xmlns:a16="http://schemas.microsoft.com/office/drawing/2014/main" id="{A4EB82D3-18F6-420E-A8FA-6866A3E64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5799" r="4707" b="4713"/>
          <a:stretch/>
        </p:blipFill>
        <p:spPr bwMode="auto">
          <a:xfrm>
            <a:off x="93306" y="944264"/>
            <a:ext cx="4535779" cy="59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erson">
            <a:extLst>
              <a:ext uri="{FF2B5EF4-FFF2-40B4-BE49-F238E27FC236}">
                <a16:creationId xmlns:a16="http://schemas.microsoft.com/office/drawing/2014/main" id="{B6780143-929E-4898-9146-598CE9C8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82" y="944264"/>
            <a:ext cx="3632839" cy="38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apartment DRAW COLOR">
            <a:extLst>
              <a:ext uri="{FF2B5EF4-FFF2-40B4-BE49-F238E27FC236}">
                <a16:creationId xmlns:a16="http://schemas.microsoft.com/office/drawing/2014/main" id="{998809AB-76F3-4962-893F-0D912DDA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93" y="3347549"/>
            <a:ext cx="3273866" cy="34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9" descr="Seta Reta">
            <a:extLst>
              <a:ext uri="{FF2B5EF4-FFF2-40B4-BE49-F238E27FC236}">
                <a16:creationId xmlns:a16="http://schemas.microsoft.com/office/drawing/2014/main" id="{8F6E8E13-E4E7-421F-9C18-CFE7AB5B3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54826">
            <a:off x="4825648" y="1871986"/>
            <a:ext cx="2518861" cy="2133071"/>
          </a:xfrm>
          <a:prstGeom prst="rect">
            <a:avLst/>
          </a:prstGeom>
        </p:spPr>
      </p:pic>
      <p:pic>
        <p:nvPicPr>
          <p:cNvPr id="11" name="Gráfico 10" descr="Seta Reta">
            <a:extLst>
              <a:ext uri="{FF2B5EF4-FFF2-40B4-BE49-F238E27FC236}">
                <a16:creationId xmlns:a16="http://schemas.microsoft.com/office/drawing/2014/main" id="{BF859C8B-C333-4641-BB00-D04F3BBC0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493787">
            <a:off x="4581108" y="4119703"/>
            <a:ext cx="4346425" cy="21330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12C3B4-E5EE-4C2B-BFF7-77E35F442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585" y="296569"/>
            <a:ext cx="2771113" cy="1572029"/>
          </a:xfrm>
          <a:prstGeom prst="rect">
            <a:avLst/>
          </a:prstGeom>
        </p:spPr>
      </p:pic>
      <p:pic>
        <p:nvPicPr>
          <p:cNvPr id="20" name="Gráfico 19" descr="Seta curva no sentido horário">
            <a:extLst>
              <a:ext uri="{FF2B5EF4-FFF2-40B4-BE49-F238E27FC236}">
                <a16:creationId xmlns:a16="http://schemas.microsoft.com/office/drawing/2014/main" id="{DA8936CC-8D1E-4E06-8BD7-C1AD52255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360451" flipV="1">
            <a:off x="9351415" y="1179419"/>
            <a:ext cx="1493429" cy="28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3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bank vault">
            <a:extLst>
              <a:ext uri="{FF2B5EF4-FFF2-40B4-BE49-F238E27FC236}">
                <a16:creationId xmlns:a16="http://schemas.microsoft.com/office/drawing/2014/main" id="{A4EB82D3-18F6-420E-A8FA-6866A3E64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5799" r="4707" b="4713"/>
          <a:stretch/>
        </p:blipFill>
        <p:spPr bwMode="auto">
          <a:xfrm>
            <a:off x="93306" y="995387"/>
            <a:ext cx="4496568" cy="58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apartment DRAW COLOR">
            <a:extLst>
              <a:ext uri="{FF2B5EF4-FFF2-40B4-BE49-F238E27FC236}">
                <a16:creationId xmlns:a16="http://schemas.microsoft.com/office/drawing/2014/main" id="{998809AB-76F3-4962-893F-0D912DDA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06" y="2866946"/>
            <a:ext cx="3600710" cy="38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9" descr="Seta Reta">
            <a:extLst>
              <a:ext uri="{FF2B5EF4-FFF2-40B4-BE49-F238E27FC236}">
                <a16:creationId xmlns:a16="http://schemas.microsoft.com/office/drawing/2014/main" id="{8F6E8E13-E4E7-421F-9C18-CFE7AB5B3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54826">
            <a:off x="4764615" y="1555343"/>
            <a:ext cx="3713120" cy="1320778"/>
          </a:xfrm>
          <a:prstGeom prst="rect">
            <a:avLst/>
          </a:prstGeom>
        </p:spPr>
      </p:pic>
      <p:pic>
        <p:nvPicPr>
          <p:cNvPr id="11" name="Gráfico 10" descr="Seta Reta">
            <a:extLst>
              <a:ext uri="{FF2B5EF4-FFF2-40B4-BE49-F238E27FC236}">
                <a16:creationId xmlns:a16="http://schemas.microsoft.com/office/drawing/2014/main" id="{BF859C8B-C333-4641-BB00-D04F3BBC0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493787">
            <a:off x="4756779" y="3973276"/>
            <a:ext cx="3731349" cy="132077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12C3B4-E5EE-4C2B-BFF7-77E35F442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2476" y="487077"/>
            <a:ext cx="3047206" cy="17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48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 de tela de fundo da empr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6713104_TF03460510" id="{6C3F9CBC-B721-48BA-93B4-B826ECF9B8F4}" vid="{62B04D4B-7A33-45B8-A3CB-56C294DFA1A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da reunião da empresa</Template>
  <TotalTime>1774</TotalTime>
  <Words>763</Words>
  <Application>Microsoft Office PowerPoint</Application>
  <PresentationFormat>Widescreen</PresentationFormat>
  <Paragraphs>150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Courier New</vt:lpstr>
      <vt:lpstr>Palatino Linotype</vt:lpstr>
      <vt:lpstr>Apresentação de tela de fundo da empresa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reunião da empresa</dc:title>
  <dc:creator>Carvalho de Sá e Montenegro Advogados Associados</dc:creator>
  <cp:lastModifiedBy>Carvalho de Sá e Montenegro Advogados Associados</cp:lastModifiedBy>
  <cp:revision>63</cp:revision>
  <dcterms:created xsi:type="dcterms:W3CDTF">2019-08-16T17:51:18Z</dcterms:created>
  <dcterms:modified xsi:type="dcterms:W3CDTF">2020-02-22T07:48:46Z</dcterms:modified>
</cp:coreProperties>
</file>