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309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311" r:id="rId16"/>
    <p:sldId id="312" r:id="rId17"/>
    <p:sldId id="313" r:id="rId18"/>
    <p:sldId id="315" r:id="rId19"/>
    <p:sldId id="316" r:id="rId20"/>
    <p:sldId id="317" r:id="rId21"/>
    <p:sldId id="275" r:id="rId22"/>
    <p:sldId id="276" r:id="rId23"/>
    <p:sldId id="281" r:id="rId24"/>
    <p:sldId id="280" r:id="rId25"/>
    <p:sldId id="282" r:id="rId26"/>
    <p:sldId id="283" r:id="rId27"/>
    <p:sldId id="324" r:id="rId28"/>
    <p:sldId id="285" r:id="rId29"/>
    <p:sldId id="327" r:id="rId30"/>
    <p:sldId id="287" r:id="rId31"/>
    <p:sldId id="288" r:id="rId32"/>
    <p:sldId id="293" r:id="rId33"/>
    <p:sldId id="310" r:id="rId34"/>
    <p:sldId id="296" r:id="rId35"/>
    <p:sldId id="298" r:id="rId36"/>
    <p:sldId id="300" r:id="rId37"/>
    <p:sldId id="319" r:id="rId38"/>
    <p:sldId id="320" r:id="rId39"/>
    <p:sldId id="321" r:id="rId40"/>
    <p:sldId id="322" r:id="rId41"/>
    <p:sldId id="325" r:id="rId42"/>
    <p:sldId id="326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6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8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0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3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9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43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8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7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0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4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C73D-A8AA-4BE1-8E41-1763C756CA1D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89F9-7463-461A-B246-659F087EE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0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398226"/>
            <a:ext cx="1896836" cy="12017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28F0E1-BC5E-4FFA-9830-BAC113AB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97383">
            <a:off x="3454360" y="1680511"/>
            <a:ext cx="4398870" cy="285623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2266279" y="988617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EVITE OS CUSTOS DO INVENTÁRIO,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4575" y="4368467"/>
            <a:ext cx="5300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Faça uma Holding!!!</a:t>
            </a:r>
            <a:endParaRPr lang="pt-BR" sz="48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869743" y="2012837"/>
            <a:ext cx="667943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065530">
              <a:lnSpc>
                <a:spcPct val="125000"/>
              </a:lnSpc>
              <a:spcBef>
                <a:spcPts val="100"/>
              </a:spcBef>
            </a:pPr>
            <a:r>
              <a:rPr lang="pt-BR" sz="2400" spc="265" dirty="0" smtClean="0">
                <a:latin typeface="Lucida Sans" panose="020B0602030504020204" pitchFamily="34" charset="0"/>
              </a:rPr>
              <a:t>COMO</a:t>
            </a:r>
            <a:r>
              <a:rPr lang="pt-BR" sz="2400" spc="-160" dirty="0" smtClean="0">
                <a:latin typeface="Lucida Sans" panose="020B0602030504020204" pitchFamily="34" charset="0"/>
              </a:rPr>
              <a:t> </a:t>
            </a:r>
            <a:r>
              <a:rPr lang="pt-BR" sz="2400" spc="30" dirty="0" smtClean="0">
                <a:latin typeface="Lucida Sans" panose="020B0602030504020204" pitchFamily="34" charset="0"/>
              </a:rPr>
              <a:t>FUNCIONA</a:t>
            </a:r>
            <a:endParaRPr lang="pt-BR" sz="2400" spc="-160" dirty="0" smtClean="0">
              <a:latin typeface="Lucida Sans" panose="020B0602030504020204" pitchFamily="34" charset="0"/>
            </a:endParaRPr>
          </a:p>
          <a:p>
            <a:pPr marL="12700" marR="5080" indent="1065530">
              <a:lnSpc>
                <a:spcPct val="125000"/>
              </a:lnSpc>
              <a:spcBef>
                <a:spcPts val="100"/>
              </a:spcBef>
            </a:pPr>
            <a:r>
              <a:rPr lang="pt-BR" sz="2400" dirty="0" smtClean="0">
                <a:latin typeface="Lucida Sans" panose="020B0602030504020204" pitchFamily="34" charset="0"/>
              </a:rPr>
              <a:t>O</a:t>
            </a:r>
            <a:r>
              <a:rPr lang="pt-BR" sz="2400" dirty="0" smtClean="0">
                <a:latin typeface="Lucida Sans" panose="020B0602030504020204" pitchFamily="34" charset="0"/>
              </a:rPr>
              <a:t> </a:t>
            </a:r>
            <a:r>
              <a:rPr lang="pt-BR" sz="2400" spc="-935" dirty="0" smtClean="0">
                <a:latin typeface="Lucida Sans" panose="020B0602030504020204" pitchFamily="34" charset="0"/>
              </a:rPr>
              <a:t> </a:t>
            </a:r>
            <a:r>
              <a:rPr lang="pt-BR" sz="2400" spc="-110" dirty="0" smtClean="0">
                <a:latin typeface="Lucida Sans" panose="020B0602030504020204" pitchFamily="34" charset="0"/>
              </a:rPr>
              <a:t>SISTEM</a:t>
            </a:r>
            <a:r>
              <a:rPr lang="pt-BR" sz="2400" spc="-130" dirty="0" smtClean="0">
                <a:latin typeface="Lucida Sans" panose="020B0602030504020204" pitchFamily="34" charset="0"/>
              </a:rPr>
              <a:t>A</a:t>
            </a:r>
            <a:r>
              <a:rPr lang="pt-BR" sz="2400" spc="-125" dirty="0" smtClean="0">
                <a:latin typeface="Lucida Sans" panose="020B0602030504020204" pitchFamily="34" charset="0"/>
              </a:rPr>
              <a:t> </a:t>
            </a:r>
            <a:r>
              <a:rPr lang="pt-BR" sz="2400" spc="-25" dirty="0" smtClean="0">
                <a:latin typeface="Lucida Sans" panose="020B0602030504020204" pitchFamily="34" charset="0"/>
              </a:rPr>
              <a:t>D</a:t>
            </a:r>
            <a:r>
              <a:rPr lang="pt-BR" sz="2400" spc="-15" dirty="0" smtClean="0">
                <a:latin typeface="Lucida Sans" panose="020B0602030504020204" pitchFamily="34" charset="0"/>
              </a:rPr>
              <a:t>E</a:t>
            </a:r>
            <a:r>
              <a:rPr lang="pt-BR" sz="2400" spc="-114" dirty="0" smtClean="0">
                <a:latin typeface="Lucida Sans" panose="020B0602030504020204" pitchFamily="34" charset="0"/>
              </a:rPr>
              <a:t> </a:t>
            </a:r>
            <a:r>
              <a:rPr lang="pt-BR" sz="2400" spc="1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HOLDIN</a:t>
            </a:r>
            <a:r>
              <a:rPr lang="pt-BR" sz="2400" spc="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G</a:t>
            </a:r>
            <a:r>
              <a:rPr lang="pt-BR" sz="2400" spc="-1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spc="-5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FAMILIA</a:t>
            </a:r>
            <a:r>
              <a:rPr lang="pt-BR" sz="2400" spc="-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</a:t>
            </a:r>
            <a:r>
              <a:rPr lang="pt-BR" sz="2400" spc="505" dirty="0" smtClean="0">
                <a:latin typeface="Lucida Sans" panose="020B0602030504020204" pitchFamily="34" charset="0"/>
              </a:rPr>
              <a:t>?</a:t>
            </a:r>
            <a:endParaRPr lang="pt-BR" sz="2400" spc="505" dirty="0">
              <a:latin typeface="Lucida Sans" panose="020B0602030504020204" pitchFamily="34" charset="0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784139" y="3674817"/>
            <a:ext cx="5510790" cy="75341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344170" algn="r">
              <a:lnSpc>
                <a:spcPts val="1780"/>
              </a:lnSpc>
              <a:spcBef>
                <a:spcPts val="325"/>
              </a:spcBef>
            </a:pP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Lucida Sans Unicode"/>
                <a:cs typeface="Lucida Sans Unicode"/>
              </a:rPr>
              <a:t>foco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é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Lucida Sans Unicode"/>
                <a:cs typeface="Lucida Sans Unicode"/>
              </a:rPr>
              <a:t>garantir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que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5" dirty="0">
                <a:solidFill>
                  <a:srgbClr val="0070C0"/>
                </a:solidFill>
                <a:latin typeface="Lucida Sans Unicode"/>
                <a:cs typeface="Lucida Sans Unicode"/>
              </a:rPr>
              <a:t>dono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do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0070C0"/>
                </a:solidFill>
                <a:latin typeface="Lucida Sans Unicode"/>
                <a:cs typeface="Lucida Sans Unicode"/>
              </a:rPr>
              <a:t>patrimônio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hoje </a:t>
            </a:r>
            <a:r>
              <a:rPr sz="2000" spc="-509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0070C0"/>
                </a:solidFill>
                <a:latin typeface="Lucida Sans Unicode"/>
                <a:cs typeface="Lucida Sans Unicode"/>
              </a:rPr>
              <a:t>continue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sob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Lucida Sans Unicode"/>
                <a:cs typeface="Lucida Sans Unicode"/>
              </a:rPr>
              <a:t>absoluto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controle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seus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bens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 smtClean="0">
                <a:solidFill>
                  <a:schemeClr val="accent4"/>
                </a:solidFill>
                <a:latin typeface="Lucida Sans Unicode"/>
                <a:cs typeface="Lucida Sans Unicode"/>
              </a:rPr>
              <a:t>SEMPRE</a:t>
            </a:r>
            <a:r>
              <a:rPr lang="pt-BR" sz="2000" dirty="0" smtClean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608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99456" y="1561299"/>
            <a:ext cx="7553225" cy="842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9525" algn="r">
              <a:lnSpc>
                <a:spcPts val="3420"/>
              </a:lnSpc>
              <a:spcBef>
                <a:spcPts val="100"/>
              </a:spcBef>
            </a:pPr>
            <a:r>
              <a:rPr lang="pt-BR" sz="2000" b="1" spc="-110" dirty="0" smtClean="0">
                <a:latin typeface="Lucida Sans" panose="020B0602030504020204" pitchFamily="34" charset="0"/>
              </a:rPr>
              <a:t>SISTEM</a:t>
            </a:r>
            <a:r>
              <a:rPr lang="pt-BR" sz="2000" b="1" spc="-130" dirty="0" smtClean="0">
                <a:latin typeface="Lucida Sans" panose="020B0602030504020204" pitchFamily="34" charset="0"/>
              </a:rPr>
              <a:t>A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 </a:t>
            </a:r>
            <a:r>
              <a:rPr lang="pt-BR" sz="2000" b="1" spc="50" dirty="0" smtClean="0">
                <a:latin typeface="Lucida Sans" panose="020B0602030504020204" pitchFamily="34" charset="0"/>
              </a:rPr>
              <a:t>QU</a:t>
            </a:r>
            <a:r>
              <a:rPr lang="pt-BR" sz="2000" b="1" spc="40" dirty="0" smtClean="0">
                <a:latin typeface="Lucida Sans" panose="020B0602030504020204" pitchFamily="34" charset="0"/>
              </a:rPr>
              <a:t>E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 </a:t>
            </a:r>
            <a:r>
              <a:rPr lang="pt-BR" sz="2000" b="1" spc="80" dirty="0" smtClean="0">
                <a:latin typeface="Lucida Sans" panose="020B0602030504020204" pitchFamily="34" charset="0"/>
              </a:rPr>
              <a:t>OPER</a:t>
            </a:r>
            <a:r>
              <a:rPr lang="pt-BR" sz="2000" b="1" spc="95" dirty="0" smtClean="0">
                <a:latin typeface="Lucida Sans" panose="020B0602030504020204" pitchFamily="34" charset="0"/>
              </a:rPr>
              <a:t>A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 </a:t>
            </a:r>
            <a:r>
              <a:rPr lang="pt-BR" sz="2000" b="1" spc="260" dirty="0" smtClean="0">
                <a:latin typeface="Lucida Sans" panose="020B0602030504020204" pitchFamily="34" charset="0"/>
              </a:rPr>
              <a:t>COM</a:t>
            </a:r>
            <a:r>
              <a:rPr lang="pt-BR" sz="2000" b="1" spc="270" dirty="0" smtClean="0">
                <a:latin typeface="Lucida Sans" panose="020B0602030504020204" pitchFamily="34" charset="0"/>
              </a:rPr>
              <a:t>O</a:t>
            </a:r>
            <a:r>
              <a:rPr lang="pt-BR" sz="2000" b="1" spc="-130" dirty="0" smtClean="0">
                <a:latin typeface="Lucida Sans" panose="020B0602030504020204" pitchFamily="34" charset="0"/>
              </a:rPr>
              <a:t> </a:t>
            </a:r>
            <a:r>
              <a:rPr lang="pt-BR" sz="2000" b="1" spc="20" dirty="0" smtClean="0">
                <a:latin typeface="Lucida Sans" panose="020B0602030504020204" pitchFamily="34" charset="0"/>
              </a:rPr>
              <a:t>UM</a:t>
            </a:r>
          </a:p>
          <a:p>
            <a:pPr marR="5080" algn="r">
              <a:lnSpc>
                <a:spcPts val="3420"/>
              </a:lnSpc>
            </a:pPr>
            <a:r>
              <a:rPr lang="pt-BR" sz="2000" b="1" spc="7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COFRE</a:t>
            </a:r>
            <a:endParaRPr lang="pt-BR" sz="2000" b="1" spc="70" dirty="0">
              <a:solidFill>
                <a:srgbClr val="FFC000"/>
              </a:solidFill>
              <a:latin typeface="Lucida Sans" panose="020B0602030504020204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206375" y="2446157"/>
            <a:ext cx="7446306" cy="317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67183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hoje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estão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em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nome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da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0" dirty="0" err="1" smtClean="0">
                <a:latin typeface="Lucida Sans Unicode"/>
                <a:cs typeface="Lucida Sans Unicode"/>
              </a:rPr>
              <a:t>Física</a:t>
            </a:r>
            <a:r>
              <a:rPr sz="1650" spc="-509" dirty="0" smtClean="0">
                <a:latin typeface="Lucida Sans Unicode"/>
                <a:cs typeface="Lucida Sans Unicode"/>
              </a:rPr>
              <a:t> </a:t>
            </a:r>
            <a:r>
              <a:rPr sz="1650" spc="-10" dirty="0" err="1">
                <a:latin typeface="Lucida Sans Unicode"/>
                <a:cs typeface="Lucida Sans Unicode"/>
              </a:rPr>
              <a:t>migram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80" dirty="0" smtClean="0">
                <a:latin typeface="Lucida Sans Unicode"/>
                <a:cs typeface="Lucida Sans Unicode"/>
              </a:rPr>
              <a:t>para</a:t>
            </a:r>
            <a:r>
              <a:rPr lang="pt-BR" sz="1650" spc="80" dirty="0" smtClean="0">
                <a:latin typeface="Lucida Sans Unicode"/>
                <a:cs typeface="Lucida Sans Unicode"/>
              </a:rPr>
              <a:t> </a:t>
            </a:r>
            <a:r>
              <a:rPr lang="pt-BR" sz="1650" spc="80" dirty="0" smtClean="0">
                <a:latin typeface="Lucida Sans Unicode"/>
                <a:cs typeface="Lucida Sans Unicode"/>
              </a:rPr>
              <a:t>a</a:t>
            </a:r>
            <a:r>
              <a:rPr sz="1650" spc="-70" dirty="0" smtClean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Jurídica.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50" dirty="0">
                <a:latin typeface="Lucida Sans Unicode"/>
                <a:cs typeface="Lucida Sans Unicode"/>
              </a:rPr>
              <a:t>Uma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Jurídica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diferente,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realiza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nenhuma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atividade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econômica</a:t>
            </a:r>
            <a:r>
              <a:rPr sz="1650" spc="-6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diretamente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e</a:t>
            </a:r>
            <a:r>
              <a:rPr sz="1650" spc="-6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apenas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vai</a:t>
            </a:r>
            <a:r>
              <a:rPr sz="1650" spc="-6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guardar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seu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bens</a:t>
            </a:r>
            <a:r>
              <a:rPr sz="1650" spc="-10" dirty="0">
                <a:latin typeface="Lucida Sans Unicode"/>
                <a:cs typeface="Lucida Sans Unicode"/>
              </a:rPr>
              <a:t>.</a:t>
            </a:r>
            <a:r>
              <a:rPr sz="1650" spc="-5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U</a:t>
            </a:r>
            <a:r>
              <a:rPr sz="1650" spc="-35" dirty="0">
                <a:solidFill>
                  <a:srgbClr val="FFC000"/>
                </a:solidFill>
                <a:latin typeface="Lucida Sans Unicode"/>
                <a:cs typeface="Lucida Sans Unicode"/>
              </a:rPr>
              <a:t>m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COFRE...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12192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80" dirty="0">
                <a:latin typeface="Lucida Sans Unicode"/>
                <a:cs typeface="Lucida Sans Unicode"/>
              </a:rPr>
              <a:t>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Física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fica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despida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patrimônio.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55" dirty="0">
                <a:latin typeface="Lucida Sans Unicode"/>
                <a:cs typeface="Lucida Sans Unicode"/>
              </a:rPr>
              <a:t>Até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sua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DIRP</a:t>
            </a:r>
            <a:r>
              <a:rPr sz="1650" spc="-35" dirty="0">
                <a:latin typeface="Lucida Sans Unicode"/>
                <a:cs typeface="Lucida Sans Unicode"/>
              </a:rPr>
              <a:t>F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continu</a:t>
            </a:r>
            <a:r>
              <a:rPr sz="1650" spc="3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co</a:t>
            </a:r>
            <a:r>
              <a:rPr sz="1650" spc="13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mesmo</a:t>
            </a:r>
            <a:r>
              <a:rPr sz="1650" spc="-2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valores.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588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dirty="0">
                <a:latin typeface="Lucida Sans Unicode"/>
                <a:cs typeface="Lucida Sans Unicode"/>
              </a:rPr>
              <a:t>Porém, </a:t>
            </a:r>
            <a:r>
              <a:rPr sz="1650" spc="50" dirty="0">
                <a:latin typeface="Lucida Sans Unicode"/>
                <a:cs typeface="Lucida Sans Unicode"/>
              </a:rPr>
              <a:t>agora, </a:t>
            </a:r>
            <a:r>
              <a:rPr sz="1650" spc="135" dirty="0">
                <a:latin typeface="Lucida Sans Unicode"/>
                <a:cs typeface="Lucida Sans Unicode"/>
              </a:rPr>
              <a:t>ao </a:t>
            </a:r>
            <a:r>
              <a:rPr sz="1650" spc="-35" dirty="0">
                <a:latin typeface="Lucida Sans Unicode"/>
                <a:cs typeface="Lucida Sans Unicode"/>
              </a:rPr>
              <a:t>invés </a:t>
            </a:r>
            <a:r>
              <a:rPr sz="1650" spc="-20" dirty="0">
                <a:latin typeface="Lucida Sans Unicode"/>
                <a:cs typeface="Lucida Sans Unicode"/>
              </a:rPr>
              <a:t>dos </a:t>
            </a:r>
            <a:r>
              <a:rPr sz="1650" dirty="0">
                <a:latin typeface="Lucida Sans Unicode"/>
                <a:cs typeface="Lucida Sans Unicode"/>
              </a:rPr>
              <a:t>bens </a:t>
            </a:r>
            <a:r>
              <a:rPr sz="1650" spc="65" dirty="0">
                <a:latin typeface="Lucida Sans Unicode"/>
                <a:cs typeface="Lucida Sans Unicode"/>
              </a:rPr>
              <a:t>que </a:t>
            </a:r>
            <a:r>
              <a:rPr sz="1650" spc="-20" dirty="0">
                <a:latin typeface="Lucida Sans Unicode"/>
                <a:cs typeface="Lucida Sans Unicode"/>
              </a:rPr>
              <a:t>tinha, </a:t>
            </a:r>
            <a:r>
              <a:rPr sz="1650" spc="70" dirty="0">
                <a:latin typeface="Lucida Sans Unicode"/>
                <a:cs typeface="Lucida Sans Unicode"/>
              </a:rPr>
              <a:t>ela </a:t>
            </a:r>
            <a:r>
              <a:rPr sz="1650" spc="25" dirty="0">
                <a:latin typeface="Lucida Sans Unicode"/>
                <a:cs typeface="Lucida Sans Unicode"/>
              </a:rPr>
              <a:t>terá </a:t>
            </a:r>
            <a:r>
              <a:rPr sz="1650" spc="3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quotas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capital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social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desta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Pessoa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Jurídica.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45" dirty="0">
                <a:solidFill>
                  <a:srgbClr val="FFC000"/>
                </a:solidFill>
                <a:latin typeface="Lucida Sans Unicode"/>
                <a:cs typeface="Lucida Sans Unicode"/>
              </a:rPr>
              <a:t>CHAVE </a:t>
            </a:r>
            <a:r>
              <a:rPr sz="1650" spc="-50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FFC000"/>
                </a:solidFill>
                <a:latin typeface="Lucida Sans Unicode"/>
                <a:cs typeface="Lucida Sans Unicode"/>
              </a:rPr>
              <a:t>DO</a:t>
            </a:r>
            <a:r>
              <a:rPr sz="1650" spc="-7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COFRE...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261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50878" y="469471"/>
            <a:ext cx="7553771" cy="85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4604" algn="r">
              <a:lnSpc>
                <a:spcPts val="3420"/>
              </a:lnSpc>
              <a:spcBef>
                <a:spcPts val="100"/>
              </a:spcBef>
            </a:pPr>
            <a:r>
              <a:rPr lang="pt-BR" sz="2000" b="1" dirty="0" smtClean="0">
                <a:latin typeface="Lucida Sans" panose="020B0602030504020204" pitchFamily="34" charset="0"/>
              </a:rPr>
              <a:t>DOTADO</a:t>
            </a:r>
            <a:r>
              <a:rPr lang="pt-BR" sz="2000" b="1" spc="-14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DE</a:t>
            </a:r>
            <a:r>
              <a:rPr lang="pt-BR" sz="2000" b="1" spc="-135" dirty="0" smtClean="0">
                <a:latin typeface="Lucida Sans" panose="020B0602030504020204" pitchFamily="34" charset="0"/>
              </a:rPr>
              <a:t> </a:t>
            </a:r>
            <a:r>
              <a:rPr lang="pt-BR" sz="2000" b="1" spc="25" dirty="0" smtClean="0">
                <a:latin typeface="Lucida Sans" panose="020B0602030504020204" pitchFamily="34" charset="0"/>
              </a:rPr>
              <a:t>UM</a:t>
            </a:r>
            <a:r>
              <a:rPr lang="pt-BR" sz="2000" b="1" spc="-140" dirty="0" smtClean="0">
                <a:latin typeface="Lucida Sans" panose="020B0602030504020204" pitchFamily="34" charset="0"/>
              </a:rPr>
              <a:t> </a:t>
            </a:r>
            <a:r>
              <a:rPr lang="pt-BR" sz="2000" b="1" spc="80" dirty="0" smtClean="0">
                <a:latin typeface="Lucida Sans" panose="020B0602030504020204" pitchFamily="34" charset="0"/>
              </a:rPr>
              <a:t>MECANISMO</a:t>
            </a:r>
            <a:r>
              <a:rPr lang="pt-BR" sz="2000" b="1" spc="-14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5" dirty="0" smtClean="0">
                <a:latin typeface="Lucida Sans" panose="020B0602030504020204" pitchFamily="34" charset="0"/>
              </a:rPr>
              <a:t>DE</a:t>
            </a:r>
          </a:p>
          <a:p>
            <a:pPr marR="5080" algn="r">
              <a:lnSpc>
                <a:spcPts val="3420"/>
              </a:lnSpc>
            </a:pPr>
            <a:r>
              <a:rPr lang="pt-BR" sz="2000" b="1" spc="-5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GATILHO</a:t>
            </a:r>
            <a:endParaRPr lang="pt-BR" sz="2000" b="1" spc="-50" dirty="0">
              <a:solidFill>
                <a:srgbClr val="FFC000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00750" y="1503697"/>
            <a:ext cx="8093125" cy="436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0970" algn="just">
              <a:lnSpc>
                <a:spcPct val="100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10" dirty="0">
                <a:latin typeface="Lucida Sans Unicode"/>
                <a:cs typeface="Lucida Sans Unicode"/>
              </a:rPr>
              <a:t>E</a:t>
            </a:r>
            <a:r>
              <a:rPr sz="1650" spc="-5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vida</a:t>
            </a:r>
            <a:r>
              <a:rPr sz="1650" spc="20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é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feit</a:t>
            </a:r>
            <a:r>
              <a:rPr sz="1650" spc="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spc="135" dirty="0">
                <a:solidFill>
                  <a:srgbClr val="FFC000"/>
                </a:solidFill>
                <a:latin typeface="Lucida Sans Unicode"/>
                <a:cs typeface="Lucida Sans Unicode"/>
              </a:rPr>
              <a:t>doaçã</a:t>
            </a:r>
            <a:r>
              <a:rPr sz="1650" spc="155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das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quotas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par</a:t>
            </a:r>
            <a:r>
              <a:rPr sz="1650" spc="8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3911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dirty="0">
                <a:latin typeface="Lucida Sans Unicode"/>
                <a:cs typeface="Lucida Sans Unicode"/>
              </a:rPr>
              <a:t>Porém,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uma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40" dirty="0">
                <a:latin typeface="Lucida Sans Unicode"/>
                <a:cs typeface="Lucida Sans Unicode"/>
              </a:rPr>
              <a:t>doação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meramente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burocrática,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45" dirty="0">
                <a:latin typeface="Lucida Sans Unicode"/>
                <a:cs typeface="Lucida Sans Unicode"/>
              </a:rPr>
              <a:t>“de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papel”.</a:t>
            </a:r>
            <a:endParaRPr sz="1650" dirty="0">
              <a:latin typeface="Lucida Sans Unicode"/>
              <a:cs typeface="Lucida Sans Unicode"/>
            </a:endParaRPr>
          </a:p>
          <a:p>
            <a:pPr marL="153670" indent="-140970" algn="just">
              <a:lnSpc>
                <a:spcPct val="100000"/>
              </a:lnSpc>
              <a:spcBef>
                <a:spcPts val="124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90" dirty="0">
                <a:latin typeface="Lucida Sans Unicode"/>
                <a:cs typeface="Lucida Sans Unicode"/>
              </a:rPr>
              <a:t>Não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ger</a:t>
            </a:r>
            <a:r>
              <a:rPr sz="1650" spc="7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efeito</a:t>
            </a:r>
            <a:r>
              <a:rPr sz="1650" spc="-2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habituai</a:t>
            </a:r>
            <a:r>
              <a:rPr sz="1650" spc="-1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5" dirty="0">
                <a:latin typeface="Lucida Sans Unicode"/>
                <a:cs typeface="Lucida Sans Unicode"/>
              </a:rPr>
              <a:t>d</a:t>
            </a:r>
            <a:r>
              <a:rPr sz="1650" spc="14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10" dirty="0">
                <a:latin typeface="Lucida Sans Unicode"/>
                <a:cs typeface="Lucida Sans Unicode"/>
              </a:rPr>
              <a:t>doação.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36258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Os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15" dirty="0">
                <a:solidFill>
                  <a:srgbClr val="FFC000"/>
                </a:solidFill>
                <a:latin typeface="Lucida Sans Unicode"/>
                <a:cs typeface="Lucida Sans Unicode"/>
              </a:rPr>
              <a:t>pais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30" dirty="0">
                <a:solidFill>
                  <a:srgbClr val="FFC000"/>
                </a:solidFill>
                <a:latin typeface="Lucida Sans Unicode"/>
                <a:cs typeface="Lucida Sans Unicode"/>
              </a:rPr>
              <a:t>conservam</a:t>
            </a:r>
            <a:r>
              <a:rPr sz="1650"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FFC000"/>
                </a:solidFill>
                <a:latin typeface="Lucida Sans Unicode"/>
                <a:cs typeface="Lucida Sans Unicode"/>
              </a:rPr>
              <a:t>domínio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FFC000"/>
                </a:solidFill>
                <a:latin typeface="Lucida Sans Unicode"/>
                <a:cs typeface="Lucida Sans Unicode"/>
              </a:rPr>
              <a:t>sobre</a:t>
            </a:r>
            <a:r>
              <a:rPr sz="1650"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os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bens</a:t>
            </a:r>
            <a:r>
              <a:rPr sz="1650" spc="-5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latin typeface="Lucida Sans Unicode"/>
                <a:cs typeface="Lucida Sans Unicode"/>
              </a:rPr>
              <a:t>pois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estes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agora </a:t>
            </a:r>
            <a:r>
              <a:rPr sz="1650" spc="50" dirty="0">
                <a:latin typeface="Lucida Sans Unicode"/>
                <a:cs typeface="Lucida Sans Unicode"/>
              </a:rPr>
              <a:t>pertencem </a:t>
            </a:r>
            <a:r>
              <a:rPr sz="1650" spc="135" dirty="0">
                <a:latin typeface="Lucida Sans Unicode"/>
                <a:cs typeface="Lucida Sans Unicode"/>
              </a:rPr>
              <a:t>ao </a:t>
            </a:r>
            <a:r>
              <a:rPr sz="1650"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COFRE </a:t>
            </a:r>
            <a:r>
              <a:rPr sz="1650" spc="150" dirty="0">
                <a:latin typeface="Lucida Sans Unicode"/>
                <a:cs typeface="Lucida Sans Unicode"/>
              </a:rPr>
              <a:t>e </a:t>
            </a:r>
            <a:r>
              <a:rPr sz="1650" spc="-15" dirty="0">
                <a:latin typeface="Lucida Sans Unicode"/>
                <a:cs typeface="Lucida Sans Unicode"/>
              </a:rPr>
              <a:t>eles </a:t>
            </a:r>
            <a:r>
              <a:rPr sz="1650" spc="20" dirty="0">
                <a:latin typeface="Lucida Sans Unicode"/>
                <a:cs typeface="Lucida Sans Unicode"/>
              </a:rPr>
              <a:t>continuam </a:t>
            </a:r>
            <a:r>
              <a:rPr sz="1650" spc="2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controlando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chave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do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r>
              <a:rPr sz="1650" spc="15" dirty="0">
                <a:latin typeface="Lucida Sans Unicode"/>
                <a:cs typeface="Lucida Sans Unicode"/>
              </a:rPr>
              <a:t>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27559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125" dirty="0">
                <a:latin typeface="Lucida Sans Unicode"/>
                <a:cs typeface="Lucida Sans Unicode"/>
              </a:rPr>
              <a:t>Nada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no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sistema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parte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teses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5" dirty="0">
                <a:latin typeface="Lucida Sans Unicode"/>
                <a:cs typeface="Lucida Sans Unicode"/>
              </a:rPr>
              <a:t>jurídicas.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latin typeface="Lucida Sans Unicode"/>
                <a:cs typeface="Lucida Sans Unicode"/>
              </a:rPr>
              <a:t>Tudo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é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feito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no</a:t>
            </a:r>
            <a:r>
              <a:rPr sz="1650" spc="-4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exato</a:t>
            </a:r>
            <a:r>
              <a:rPr sz="1650" spc="-1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dizere</a:t>
            </a:r>
            <a:r>
              <a:rPr sz="1650" spc="-5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5" dirty="0">
                <a:latin typeface="Lucida Sans Unicode"/>
                <a:cs typeface="Lucida Sans Unicode"/>
              </a:rPr>
              <a:t>d</a:t>
            </a:r>
            <a:r>
              <a:rPr sz="1650" spc="14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0" dirty="0">
                <a:latin typeface="Lucida Sans Unicode"/>
                <a:cs typeface="Lucida Sans Unicode"/>
              </a:rPr>
              <a:t>Lei.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1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14" dirty="0">
                <a:latin typeface="Lucida Sans Unicode"/>
                <a:cs typeface="Lucida Sans Unicode"/>
              </a:rPr>
              <a:t>iss</a:t>
            </a:r>
            <a:r>
              <a:rPr sz="1650" spc="-15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é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permitido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porqu</a:t>
            </a:r>
            <a:r>
              <a:rPr sz="1650" spc="3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0" dirty="0">
                <a:latin typeface="Lucida Sans Unicode"/>
                <a:cs typeface="Lucida Sans Unicode"/>
              </a:rPr>
              <a:t>Le</a:t>
            </a:r>
            <a:r>
              <a:rPr sz="1650" spc="-25" dirty="0">
                <a:latin typeface="Lucida Sans Unicode"/>
                <a:cs typeface="Lucida Sans Unicode"/>
              </a:rPr>
              <a:t>i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te</a:t>
            </a:r>
            <a:r>
              <a:rPr sz="1650" spc="5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seu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mecanismos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de  </a:t>
            </a:r>
            <a:r>
              <a:rPr sz="1650" spc="35" dirty="0">
                <a:latin typeface="Lucida Sans Unicode"/>
                <a:cs typeface="Lucida Sans Unicode"/>
              </a:rPr>
              <a:t>planejamento </a:t>
            </a:r>
            <a:r>
              <a:rPr sz="1650" spc="-55" dirty="0">
                <a:latin typeface="Lucida Sans Unicode"/>
                <a:cs typeface="Lucida Sans Unicode"/>
              </a:rPr>
              <a:t>sucessório, </a:t>
            </a:r>
            <a:r>
              <a:rPr sz="1650" dirty="0">
                <a:latin typeface="Lucida Sans Unicode"/>
                <a:cs typeface="Lucida Sans Unicode"/>
              </a:rPr>
              <a:t>mas </a:t>
            </a:r>
            <a:r>
              <a:rPr sz="1650" spc="50" dirty="0">
                <a:latin typeface="Lucida Sans Unicode"/>
                <a:cs typeface="Lucida Sans Unicode"/>
              </a:rPr>
              <a:t>desconhecido </a:t>
            </a:r>
            <a:r>
              <a:rPr sz="1650" spc="145" dirty="0">
                <a:latin typeface="Lucida Sans Unicode"/>
                <a:cs typeface="Lucida Sans Unicode"/>
              </a:rPr>
              <a:t>da </a:t>
            </a:r>
            <a:r>
              <a:rPr sz="1650" spc="1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maioria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da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sociedade.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7810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5" dirty="0">
                <a:latin typeface="Lucida Sans Unicode"/>
                <a:cs typeface="Lucida Sans Unicode"/>
              </a:rPr>
              <a:t>Mas,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quand</a:t>
            </a:r>
            <a:r>
              <a:rPr sz="1650" spc="7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pai</a:t>
            </a:r>
            <a:r>
              <a:rPr sz="1650" spc="-1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falecem</a:t>
            </a:r>
            <a:r>
              <a:rPr sz="1650" spc="30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GATILHO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DISPAR</a:t>
            </a:r>
            <a:r>
              <a:rPr sz="1650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1650" spc="-6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os 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assume</a:t>
            </a:r>
            <a:r>
              <a:rPr sz="1650" spc="-1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control</a:t>
            </a:r>
            <a:r>
              <a:rPr sz="1650" spc="1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</a:t>
            </a:r>
            <a:r>
              <a:rPr sz="1650" spc="114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tud</a:t>
            </a:r>
            <a:r>
              <a:rPr sz="1650" spc="20" dirty="0">
                <a:latin typeface="Lucida Sans Unicode"/>
                <a:cs typeface="Lucida Sans Unicode"/>
              </a:rPr>
              <a:t>o</a:t>
            </a:r>
            <a:r>
              <a:rPr sz="165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solidFill>
                  <a:srgbClr val="FFC000"/>
                </a:solidFill>
                <a:latin typeface="Lucida Sans Unicode"/>
                <a:cs typeface="Lucida Sans Unicode"/>
              </a:rPr>
              <a:t>automaticament</a:t>
            </a:r>
            <a:r>
              <a:rPr sz="1650" spc="55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,  </a:t>
            </a:r>
            <a:r>
              <a:rPr sz="1650" spc="-20" dirty="0">
                <a:latin typeface="Lucida Sans Unicode"/>
                <a:cs typeface="Lucida Sans Unicode"/>
              </a:rPr>
              <a:t>sem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depender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ordem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ou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autorização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Estado.</a:t>
            </a:r>
          </a:p>
        </p:txBody>
      </p:sp>
    </p:spTree>
    <p:extLst>
      <p:ext uri="{BB962C8B-B14F-4D97-AF65-F5344CB8AC3E}">
        <p14:creationId xmlns:p14="http://schemas.microsoft.com/office/powerpoint/2010/main" val="2481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657237" y="354842"/>
            <a:ext cx="8449625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73458" y="742433"/>
            <a:ext cx="7974194" cy="855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470" marR="5080" algn="r">
              <a:lnSpc>
                <a:spcPts val="3420"/>
              </a:lnSpc>
              <a:spcBef>
                <a:spcPts val="100"/>
              </a:spcBef>
            </a:pPr>
            <a:r>
              <a:rPr lang="pt-BR" sz="2000" b="1" spc="25" dirty="0" smtClean="0">
                <a:latin typeface="Lucida Sans" panose="020B0602030504020204" pitchFamily="34" charset="0"/>
              </a:rPr>
              <a:t>MANUTENÇÃO</a:t>
            </a:r>
            <a:r>
              <a:rPr lang="pt-BR" sz="2000" b="1" spc="-150" dirty="0" smtClean="0">
                <a:latin typeface="Lucida Sans" panose="020B0602030504020204" pitchFamily="34" charset="0"/>
              </a:rPr>
              <a:t> </a:t>
            </a:r>
            <a:r>
              <a:rPr lang="pt-BR" sz="2000" b="1" spc="125" dirty="0" smtClean="0">
                <a:latin typeface="Lucida Sans" panose="020B0602030504020204" pitchFamily="34" charset="0"/>
              </a:rPr>
              <a:t>DO</a:t>
            </a:r>
            <a:r>
              <a:rPr lang="pt-BR" sz="2000" b="1" spc="-75" dirty="0" smtClean="0">
                <a:latin typeface="Lucida Sans" panose="020B0602030504020204" pitchFamily="34" charset="0"/>
              </a:rPr>
              <a:t> </a:t>
            </a:r>
            <a:r>
              <a:rPr lang="pt-BR" sz="2000" b="1" spc="-1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CONTROLE</a:t>
            </a:r>
          </a:p>
          <a:p>
            <a:pPr marL="204470" marR="6350" algn="r">
              <a:lnSpc>
                <a:spcPts val="3420"/>
              </a:lnSpc>
            </a:pPr>
            <a:r>
              <a:rPr lang="pt-BR" sz="2000" b="1" spc="260" dirty="0" smtClean="0">
                <a:latin typeface="Lucida Sans" panose="020B0602030504020204" pitchFamily="34" charset="0"/>
              </a:rPr>
              <a:t>COM</a:t>
            </a:r>
            <a:r>
              <a:rPr lang="pt-BR" sz="2000" b="1" spc="-165" dirty="0" smtClean="0">
                <a:latin typeface="Lucida Sans" panose="020B0602030504020204" pitchFamily="34" charset="0"/>
              </a:rPr>
              <a:t> </a:t>
            </a:r>
            <a:r>
              <a:rPr lang="pt-BR" sz="2000" b="1" spc="75" dirty="0" smtClean="0">
                <a:latin typeface="Lucida Sans" panose="020B0602030504020204" pitchFamily="34" charset="0"/>
              </a:rPr>
              <a:t>OS</a:t>
            </a:r>
            <a:r>
              <a:rPr lang="pt-BR" sz="2000" b="1" spc="-16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PAIS</a:t>
            </a:r>
            <a:endParaRPr lang="pt-BR" sz="2000" b="1" spc="-20" dirty="0">
              <a:latin typeface="Lucida Sans" panose="020B0602030504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153631" y="2097098"/>
            <a:ext cx="7974194" cy="347659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53670" indent="-140970" algn="just">
              <a:lnSpc>
                <a:spcPct val="100000"/>
              </a:lnSpc>
              <a:spcBef>
                <a:spcPts val="6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pais</a:t>
            </a:r>
            <a:r>
              <a:rPr sz="1650" spc="-8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solidFill>
                  <a:srgbClr val="ECBD31"/>
                </a:solidFill>
                <a:latin typeface="Lucida Sans Unicode"/>
                <a:cs typeface="Lucida Sans Unicode"/>
              </a:rPr>
              <a:t>controlam</a:t>
            </a:r>
            <a:r>
              <a:rPr sz="1650" spc="-8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50" spc="65" dirty="0">
                <a:solidFill>
                  <a:srgbClr val="ECBD31"/>
                </a:solidFill>
                <a:latin typeface="Lucida Sans Unicode"/>
                <a:cs typeface="Lucida Sans Unicode"/>
              </a:rPr>
              <a:t>o</a:t>
            </a:r>
            <a:r>
              <a:rPr sz="1650" spc="-8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50" spc="25" dirty="0">
                <a:solidFill>
                  <a:srgbClr val="ECBD31"/>
                </a:solidFill>
                <a:latin typeface="Lucida Sans Unicode"/>
                <a:cs typeface="Lucida Sans Unicode"/>
              </a:rPr>
              <a:t>COFRE</a:t>
            </a:r>
            <a:r>
              <a:rPr sz="1650" spc="25" dirty="0">
                <a:latin typeface="Lucida Sans Unicode"/>
                <a:cs typeface="Lucida Sans Unicode"/>
              </a:rPr>
              <a:t>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ts val="1780"/>
              </a:lnSpc>
              <a:spcBef>
                <a:spcPts val="78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8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eles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55" dirty="0">
                <a:latin typeface="Lucida Sans Unicode"/>
                <a:cs typeface="Lucida Sans Unicode"/>
              </a:rPr>
              <a:t>pertence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direito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vender,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doar,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alugar,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trocar,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dar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em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garantia,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absolutamente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tudo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sobre</a:t>
            </a:r>
            <a:r>
              <a:rPr sz="1650" spc="-70" dirty="0">
                <a:latin typeface="Lucida Sans Unicode"/>
                <a:cs typeface="Lucida Sans Unicode"/>
              </a:rPr>
              <a:t> os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estão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dentro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do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COFRE.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41211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35" dirty="0">
                <a:latin typeface="Lucida Sans Unicode"/>
                <a:cs typeface="Lucida Sans Unicode"/>
              </a:rPr>
              <a:t>S</a:t>
            </a:r>
            <a:r>
              <a:rPr sz="1650" spc="4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u</a:t>
            </a:r>
            <a:r>
              <a:rPr sz="1650" spc="-1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</a:t>
            </a:r>
            <a:r>
              <a:rPr sz="1650" spc="-1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tive</a:t>
            </a:r>
            <a:r>
              <a:rPr sz="1650" spc="-35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qualquer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revé</a:t>
            </a:r>
            <a:r>
              <a:rPr sz="1650" spc="-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financeir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o</a:t>
            </a:r>
            <a:r>
              <a:rPr sz="1650" spc="20" dirty="0">
                <a:latin typeface="Lucida Sans Unicode"/>
                <a:cs typeface="Lucida Sans Unicode"/>
              </a:rPr>
              <a:t>u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na  </a:t>
            </a:r>
            <a:r>
              <a:rPr sz="1650" spc="-35" dirty="0">
                <a:latin typeface="Lucida Sans Unicode"/>
                <a:cs typeface="Lucida Sans Unicode"/>
              </a:rPr>
              <a:t>justiça</a:t>
            </a:r>
            <a:r>
              <a:rPr sz="1650" spc="-20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o</a:t>
            </a:r>
            <a:r>
              <a:rPr sz="1650" spc="-6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responde</a:t>
            </a:r>
            <a:r>
              <a:rPr sz="1650" spc="25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po</a:t>
            </a:r>
            <a:r>
              <a:rPr sz="1650" spc="-10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14" dirty="0">
                <a:latin typeface="Lucida Sans Unicode"/>
                <a:cs typeface="Lucida Sans Unicode"/>
              </a:rPr>
              <a:t>isso.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27241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50" dirty="0">
                <a:latin typeface="Lucida Sans Unicode"/>
                <a:cs typeface="Lucida Sans Unicode"/>
              </a:rPr>
              <a:t>Aliás,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nem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mesmo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se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70" dirty="0">
                <a:latin typeface="Lucida Sans Unicode"/>
                <a:cs typeface="Lucida Sans Unicode"/>
              </a:rPr>
              <a:t>os </a:t>
            </a:r>
            <a:r>
              <a:rPr sz="1650" spc="-15" dirty="0">
                <a:latin typeface="Lucida Sans Unicode"/>
                <a:cs typeface="Lucida Sans Unicode"/>
              </a:rPr>
              <a:t>pais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tiverem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latin typeface="Lucida Sans Unicode"/>
                <a:cs typeface="Lucida Sans Unicode"/>
              </a:rPr>
              <a:t>tais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revezes,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5" dirty="0">
                <a:latin typeface="Lucida Sans Unicode"/>
                <a:cs typeface="Lucida Sans Unicode"/>
              </a:rPr>
              <a:t>esses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bens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respondem.</a:t>
            </a:r>
          </a:p>
          <a:p>
            <a:pPr marL="153670" marR="224790" indent="-140970" algn="just">
              <a:lnSpc>
                <a:spcPts val="178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150" dirty="0">
                <a:latin typeface="Lucida Sans Unicode"/>
                <a:cs typeface="Lucida Sans Unicode"/>
              </a:rPr>
              <a:t>O </a:t>
            </a:r>
            <a:r>
              <a:rPr sz="1650" spc="-40" dirty="0">
                <a:latin typeface="Lucida Sans Unicode"/>
                <a:cs typeface="Lucida Sans Unicode"/>
              </a:rPr>
              <a:t>sistema </a:t>
            </a:r>
            <a:r>
              <a:rPr sz="1650" spc="85" dirty="0">
                <a:latin typeface="Lucida Sans Unicode"/>
                <a:cs typeface="Lucida Sans Unicode"/>
              </a:rPr>
              <a:t>não </a:t>
            </a:r>
            <a:r>
              <a:rPr sz="1650" spc="-30" dirty="0">
                <a:latin typeface="Lucida Sans Unicode"/>
                <a:cs typeface="Lucida Sans Unicode"/>
              </a:rPr>
              <a:t>se </a:t>
            </a:r>
            <a:r>
              <a:rPr sz="1650" spc="60" dirty="0">
                <a:latin typeface="Lucida Sans Unicode"/>
                <a:cs typeface="Lucida Sans Unicode"/>
              </a:rPr>
              <a:t>comunica </a:t>
            </a:r>
            <a:r>
              <a:rPr sz="1650" spc="95" dirty="0">
                <a:latin typeface="Lucida Sans Unicode"/>
                <a:cs typeface="Lucida Sans Unicode"/>
              </a:rPr>
              <a:t>com </a:t>
            </a:r>
            <a:r>
              <a:rPr sz="1650" spc="65" dirty="0">
                <a:latin typeface="Lucida Sans Unicode"/>
                <a:cs typeface="Lucida Sans Unicode"/>
              </a:rPr>
              <a:t>o </a:t>
            </a:r>
            <a:r>
              <a:rPr sz="1650" spc="5" dirty="0">
                <a:latin typeface="Lucida Sans Unicode"/>
                <a:cs typeface="Lucida Sans Unicode"/>
              </a:rPr>
              <a:t>regime </a:t>
            </a:r>
            <a:r>
              <a:rPr sz="1650" spc="114" dirty="0">
                <a:latin typeface="Lucida Sans Unicode"/>
                <a:cs typeface="Lucida Sans Unicode"/>
              </a:rPr>
              <a:t>de </a:t>
            </a:r>
            <a:r>
              <a:rPr sz="1650" spc="12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casamento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0" dirty="0">
                <a:latin typeface="Lucida Sans Unicode"/>
                <a:cs typeface="Lucida Sans Unicode"/>
              </a:rPr>
              <a:t>filhos,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seja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ele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30" dirty="0">
                <a:latin typeface="Lucida Sans Unicode"/>
                <a:cs typeface="Lucida Sans Unicode"/>
              </a:rPr>
              <a:t>qual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for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ou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que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venha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80" dirty="0">
                <a:latin typeface="Lucida Sans Unicode"/>
                <a:cs typeface="Lucida Sans Unicode"/>
              </a:rPr>
              <a:t>ser.</a:t>
            </a:r>
            <a:endParaRPr sz="1650" dirty="0">
              <a:latin typeface="Lucida Sans Unicode"/>
              <a:cs typeface="Lucida Sans Unicode"/>
            </a:endParaRPr>
          </a:p>
          <a:p>
            <a:pPr marL="153670" indent="-140970" algn="just">
              <a:lnSpc>
                <a:spcPct val="100000"/>
              </a:lnSpc>
              <a:spcBef>
                <a:spcPts val="53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5" dirty="0">
                <a:latin typeface="Lucida Sans Unicode"/>
                <a:cs typeface="Lucida Sans Unicode"/>
              </a:rPr>
              <a:t>O</a:t>
            </a:r>
            <a:r>
              <a:rPr sz="1650" spc="-20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tê</a:t>
            </a:r>
            <a:r>
              <a:rPr sz="1650" spc="5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pode</a:t>
            </a:r>
            <a:r>
              <a:rPr sz="1650" spc="30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5" dirty="0">
                <a:latin typeface="Lucida Sans Unicode"/>
                <a:cs typeface="Lucida Sans Unicode"/>
              </a:rPr>
              <a:t>par</a:t>
            </a:r>
            <a:r>
              <a:rPr sz="1650" spc="8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vende</a:t>
            </a:r>
            <a:r>
              <a:rPr sz="1650" spc="30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</a:t>
            </a:r>
            <a:r>
              <a:rPr sz="1650" spc="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quotas.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88265" indent="-140970" algn="just">
              <a:lnSpc>
                <a:spcPts val="1780"/>
              </a:lnSpc>
              <a:spcBef>
                <a:spcPts val="78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40" dirty="0">
                <a:latin typeface="Lucida Sans Unicode"/>
                <a:cs typeface="Lucida Sans Unicode"/>
              </a:rPr>
              <a:t>Se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um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75" dirty="0">
                <a:latin typeface="Lucida Sans Unicode"/>
                <a:cs typeface="Lucida Sans Unicode"/>
              </a:rPr>
              <a:t>filho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falece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antes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pais,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esse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40" dirty="0">
                <a:latin typeface="Lucida Sans Unicode"/>
                <a:cs typeface="Lucida Sans Unicode"/>
              </a:rPr>
              <a:t>direito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segue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para </a:t>
            </a:r>
            <a:r>
              <a:rPr sz="1650" spc="-30" dirty="0">
                <a:latin typeface="Lucida Sans Unicode"/>
                <a:cs typeface="Lucida Sans Unicode"/>
              </a:rPr>
              <a:t>seu </a:t>
            </a:r>
            <a:r>
              <a:rPr sz="1650" spc="40" dirty="0">
                <a:latin typeface="Lucida Sans Unicode"/>
                <a:cs typeface="Lucida Sans Unicode"/>
              </a:rPr>
              <a:t>cônjuge </a:t>
            </a:r>
            <a:r>
              <a:rPr sz="1650" spc="150" dirty="0">
                <a:latin typeface="Lucida Sans Unicode"/>
                <a:cs typeface="Lucida Sans Unicode"/>
              </a:rPr>
              <a:t>e </a:t>
            </a:r>
            <a:r>
              <a:rPr sz="1650" spc="-95" dirty="0">
                <a:latin typeface="Lucida Sans Unicode"/>
                <a:cs typeface="Lucida Sans Unicode"/>
              </a:rPr>
              <a:t>filhos </a:t>
            </a:r>
            <a:r>
              <a:rPr sz="1650" spc="-45" dirty="0">
                <a:latin typeface="Lucida Sans Unicode"/>
                <a:cs typeface="Lucida Sans Unicode"/>
              </a:rPr>
              <a:t>(seus </a:t>
            </a:r>
            <a:r>
              <a:rPr sz="1650" spc="-15" dirty="0">
                <a:latin typeface="Lucida Sans Unicode"/>
                <a:cs typeface="Lucida Sans Unicode"/>
              </a:rPr>
              <a:t>netos). </a:t>
            </a:r>
            <a:r>
              <a:rPr sz="1650" spc="20" dirty="0">
                <a:latin typeface="Lucida Sans Unicode"/>
                <a:cs typeface="Lucida Sans Unicode"/>
              </a:rPr>
              <a:t>Voltam </a:t>
            </a:r>
            <a:r>
              <a:rPr sz="1650" spc="80" dirty="0">
                <a:latin typeface="Lucida Sans Unicode"/>
                <a:cs typeface="Lucida Sans Unicode"/>
              </a:rPr>
              <a:t>para </a:t>
            </a:r>
            <a:r>
              <a:rPr sz="1650" spc="-30" dirty="0">
                <a:latin typeface="Lucida Sans Unicode"/>
                <a:cs typeface="Lucida Sans Unicode"/>
              </a:rPr>
              <a:t>seu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patrimôni</a:t>
            </a:r>
            <a:r>
              <a:rPr sz="1650" spc="-1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0" dirty="0">
                <a:latin typeface="Lucida Sans Unicode"/>
                <a:cs typeface="Lucida Sans Unicode"/>
              </a:rPr>
              <a:t>(</a:t>
            </a:r>
            <a:r>
              <a:rPr sz="1650" spc="18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0" dirty="0">
                <a:latin typeface="Lucida Sans Unicode"/>
                <a:cs typeface="Lucida Sans Unicode"/>
              </a:rPr>
              <a:t>se</a:t>
            </a:r>
            <a:r>
              <a:rPr sz="1650" spc="-65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qu</a:t>
            </a:r>
            <a:r>
              <a:rPr sz="1650" spc="6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client</a:t>
            </a:r>
            <a:r>
              <a:rPr sz="1650" spc="2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prefira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fazer  </a:t>
            </a:r>
            <a:r>
              <a:rPr sz="1650" spc="5" dirty="0">
                <a:latin typeface="Lucida Sans Unicode"/>
                <a:cs typeface="Lucida Sans Unicode"/>
              </a:rPr>
              <a:t>diferente)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68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73458" y="742433"/>
            <a:ext cx="7974194" cy="855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470" marR="5080" algn="r">
              <a:lnSpc>
                <a:spcPts val="3420"/>
              </a:lnSpc>
              <a:spcBef>
                <a:spcPts val="100"/>
              </a:spcBef>
            </a:pPr>
            <a:r>
              <a:rPr lang="pt-BR" sz="2000" b="1" spc="25" dirty="0" smtClean="0">
                <a:latin typeface="Lucida Sans" panose="020B0602030504020204" pitchFamily="34" charset="0"/>
              </a:rPr>
              <a:t>MANUTENÇÃO</a:t>
            </a:r>
            <a:r>
              <a:rPr lang="pt-BR" sz="2000" b="1" spc="-150" dirty="0" smtClean="0">
                <a:latin typeface="Lucida Sans" panose="020B0602030504020204" pitchFamily="34" charset="0"/>
              </a:rPr>
              <a:t> </a:t>
            </a:r>
            <a:r>
              <a:rPr lang="pt-BR" sz="2000" b="1" spc="125" dirty="0" smtClean="0">
                <a:latin typeface="Lucida Sans" panose="020B0602030504020204" pitchFamily="34" charset="0"/>
              </a:rPr>
              <a:t>DO</a:t>
            </a:r>
            <a:r>
              <a:rPr lang="pt-BR" sz="2000" b="1" spc="-75" dirty="0" smtClean="0">
                <a:latin typeface="Lucida Sans" panose="020B0602030504020204" pitchFamily="34" charset="0"/>
              </a:rPr>
              <a:t> </a:t>
            </a:r>
            <a:r>
              <a:rPr lang="pt-BR" sz="2000" b="1" spc="-10" dirty="0" smtClean="0">
                <a:solidFill>
                  <a:srgbClr val="FFC000"/>
                </a:solidFill>
                <a:latin typeface="Lucida Sans" panose="020B0602030504020204" pitchFamily="34" charset="0"/>
              </a:rPr>
              <a:t>CONTROLE</a:t>
            </a:r>
          </a:p>
          <a:p>
            <a:pPr marL="204470" marR="6350" algn="r">
              <a:lnSpc>
                <a:spcPts val="3420"/>
              </a:lnSpc>
            </a:pPr>
            <a:r>
              <a:rPr lang="pt-BR" sz="2000" b="1" spc="260" dirty="0" smtClean="0">
                <a:latin typeface="Lucida Sans" panose="020B0602030504020204" pitchFamily="34" charset="0"/>
              </a:rPr>
              <a:t>COM</a:t>
            </a:r>
            <a:r>
              <a:rPr lang="pt-BR" sz="2000" b="1" spc="-165" dirty="0" smtClean="0">
                <a:latin typeface="Lucida Sans" panose="020B0602030504020204" pitchFamily="34" charset="0"/>
              </a:rPr>
              <a:t> </a:t>
            </a:r>
            <a:r>
              <a:rPr lang="pt-BR" sz="2000" b="1" spc="75" dirty="0" smtClean="0">
                <a:latin typeface="Lucida Sans" panose="020B0602030504020204" pitchFamily="34" charset="0"/>
              </a:rPr>
              <a:t>OS</a:t>
            </a:r>
            <a:r>
              <a:rPr lang="pt-BR" sz="2000" b="1" spc="-160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PAIS</a:t>
            </a:r>
            <a:endParaRPr lang="pt-BR" sz="2000" b="1" spc="-20" dirty="0">
              <a:latin typeface="Lucida Sans" panose="020B0602030504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00757" y="2519702"/>
            <a:ext cx="8042431" cy="265777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53670" marR="422275" indent="-140970" algn="just">
              <a:lnSpc>
                <a:spcPts val="1780"/>
              </a:lnSpc>
              <a:spcBef>
                <a:spcPts val="32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 </a:t>
            </a:r>
            <a:r>
              <a:rPr sz="1650" spc="-15" dirty="0">
                <a:latin typeface="Lucida Sans Unicode"/>
                <a:cs typeface="Lucida Sans Unicode"/>
              </a:rPr>
              <a:t>pais </a:t>
            </a:r>
            <a:r>
              <a:rPr sz="1650" spc="30" dirty="0">
                <a:latin typeface="Lucida Sans Unicode"/>
                <a:cs typeface="Lucida Sans Unicode"/>
              </a:rPr>
              <a:t>têm </a:t>
            </a:r>
            <a:r>
              <a:rPr sz="1650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direito </a:t>
            </a:r>
            <a:r>
              <a:rPr sz="1650"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 </a:t>
            </a:r>
            <a:r>
              <a:rPr sz="165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arrependimento</a:t>
            </a:r>
            <a:r>
              <a:rPr sz="1650" spc="10" dirty="0">
                <a:latin typeface="Lucida Sans Unicode"/>
                <a:cs typeface="Lucida Sans Unicode"/>
              </a:rPr>
              <a:t>: </a:t>
            </a:r>
            <a:r>
              <a:rPr sz="1650" spc="75" dirty="0">
                <a:latin typeface="Lucida Sans Unicode"/>
                <a:cs typeface="Lucida Sans Unicode"/>
              </a:rPr>
              <a:t>podem </a:t>
            </a:r>
            <a:r>
              <a:rPr sz="1650" spc="8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desfazer </a:t>
            </a:r>
            <a:r>
              <a:rPr sz="1650" spc="65" dirty="0">
                <a:latin typeface="Lucida Sans Unicode"/>
                <a:cs typeface="Lucida Sans Unicode"/>
              </a:rPr>
              <a:t>o </a:t>
            </a:r>
            <a:r>
              <a:rPr sz="1650" spc="-40" dirty="0">
                <a:latin typeface="Lucida Sans Unicode"/>
                <a:cs typeface="Lucida Sans Unicode"/>
              </a:rPr>
              <a:t>sistema </a:t>
            </a:r>
            <a:r>
              <a:rPr sz="1650" spc="-20" dirty="0">
                <a:latin typeface="Lucida Sans Unicode"/>
                <a:cs typeface="Lucida Sans Unicode"/>
              </a:rPr>
              <a:t>integral </a:t>
            </a:r>
            <a:r>
              <a:rPr sz="1650" spc="20" dirty="0">
                <a:latin typeface="Lucida Sans Unicode"/>
                <a:cs typeface="Lucida Sans Unicode"/>
              </a:rPr>
              <a:t>ou </a:t>
            </a:r>
            <a:r>
              <a:rPr sz="1650" spc="35" dirty="0">
                <a:latin typeface="Lucida Sans Unicode"/>
                <a:cs typeface="Lucida Sans Unicode"/>
              </a:rPr>
              <a:t>parcialmente </a:t>
            </a:r>
            <a:r>
              <a:rPr sz="1650" spc="215" dirty="0">
                <a:latin typeface="Lucida Sans Unicode"/>
                <a:cs typeface="Lucida Sans Unicode"/>
              </a:rPr>
              <a:t>a </a:t>
            </a:r>
            <a:r>
              <a:rPr sz="1650" spc="22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qualquer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tempo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independente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0" dirty="0">
                <a:latin typeface="Lucida Sans Unicode"/>
                <a:cs typeface="Lucida Sans Unicode"/>
              </a:rPr>
              <a:t>da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vontade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97345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55" dirty="0">
                <a:latin typeface="Lucida Sans Unicode"/>
                <a:cs typeface="Lucida Sans Unicode"/>
              </a:rPr>
              <a:t>Aliás</a:t>
            </a:r>
            <a:r>
              <a:rPr sz="1650" spc="-35" dirty="0">
                <a:latin typeface="Lucida Sans Unicode"/>
                <a:cs typeface="Lucida Sans Unicode"/>
              </a:rPr>
              <a:t>,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vontad</a:t>
            </a:r>
            <a:r>
              <a:rPr sz="1650" spc="7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</a:t>
            </a:r>
            <a:r>
              <a:rPr sz="1650" spc="-1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95" dirty="0">
                <a:latin typeface="Lucida Sans Unicode"/>
                <a:cs typeface="Lucida Sans Unicode"/>
              </a:rPr>
              <a:t>filho</a:t>
            </a:r>
            <a:r>
              <a:rPr sz="1650" spc="-105" dirty="0">
                <a:latin typeface="Lucida Sans Unicode"/>
                <a:cs typeface="Lucida Sans Unicode"/>
              </a:rPr>
              <a:t>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</a:t>
            </a:r>
            <a:r>
              <a:rPr sz="1650" spc="9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0" dirty="0">
                <a:latin typeface="Lucida Sans Unicode"/>
                <a:cs typeface="Lucida Sans Unicode"/>
              </a:rPr>
              <a:t>tê</a:t>
            </a:r>
            <a:r>
              <a:rPr sz="1650" spc="50" dirty="0">
                <a:latin typeface="Lucida Sans Unicode"/>
                <a:cs typeface="Lucida Sans Unicode"/>
              </a:rPr>
              <a:t>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qualquer  </a:t>
            </a:r>
            <a:r>
              <a:rPr sz="1650" dirty="0">
                <a:latin typeface="Lucida Sans Unicode"/>
                <a:cs typeface="Lucida Sans Unicode"/>
              </a:rPr>
              <a:t>interferência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95" dirty="0">
                <a:latin typeface="Lucida Sans Unicode"/>
                <a:cs typeface="Lucida Sans Unicode"/>
              </a:rPr>
              <a:t>na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35" dirty="0">
                <a:latin typeface="Lucida Sans Unicode"/>
                <a:cs typeface="Lucida Sans Unicode"/>
              </a:rPr>
              <a:t>gestão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bens.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5080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125" dirty="0">
                <a:latin typeface="Lucida Sans Unicode"/>
                <a:cs typeface="Lucida Sans Unicode"/>
              </a:rPr>
              <a:t>Você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não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5" dirty="0">
                <a:latin typeface="Lucida Sans Unicode"/>
                <a:cs typeface="Lucida Sans Unicode"/>
              </a:rPr>
              <a:t>passa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ter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uma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vida</a:t>
            </a:r>
            <a:r>
              <a:rPr sz="1650" spc="-65" dirty="0">
                <a:latin typeface="Lucida Sans Unicode"/>
                <a:cs typeface="Lucida Sans Unicode"/>
              </a:rPr>
              <a:t> </a:t>
            </a:r>
            <a:r>
              <a:rPr sz="1650" spc="120" dirty="0">
                <a:latin typeface="Lucida Sans Unicode"/>
                <a:cs typeface="Lucida Sans Unicode"/>
              </a:rPr>
              <a:t>de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empresário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40" dirty="0">
                <a:latin typeface="Lucida Sans Unicode"/>
                <a:cs typeface="Lucida Sans Unicode"/>
              </a:rPr>
              <a:t>(a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80" dirty="0">
                <a:latin typeface="Lucida Sans Unicode"/>
                <a:cs typeface="Lucida Sans Unicode"/>
              </a:rPr>
              <a:t>não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90" dirty="0">
                <a:latin typeface="Lucida Sans Unicode"/>
                <a:cs typeface="Lucida Sans Unicode"/>
              </a:rPr>
              <a:t>se</a:t>
            </a:r>
            <a:r>
              <a:rPr sz="1650" spc="-65" dirty="0">
                <a:latin typeface="Lucida Sans Unicode"/>
                <a:cs typeface="Lucida Sans Unicode"/>
              </a:rPr>
              <a:t>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70" dirty="0">
                <a:latin typeface="Lucida Sans Unicode"/>
                <a:cs typeface="Lucida Sans Unicode"/>
              </a:rPr>
              <a:t>qu</a:t>
            </a:r>
            <a:r>
              <a:rPr sz="1650" spc="65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queira).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60" dirty="0">
                <a:latin typeface="Lucida Sans Unicode"/>
                <a:cs typeface="Lucida Sans Unicode"/>
              </a:rPr>
              <a:t>Tud</a:t>
            </a:r>
            <a:r>
              <a:rPr sz="1650" spc="-50" dirty="0">
                <a:latin typeface="Lucida Sans Unicode"/>
                <a:cs typeface="Lucida Sans Unicode"/>
              </a:rPr>
              <a:t>o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5" dirty="0">
                <a:latin typeface="Lucida Sans Unicode"/>
                <a:cs typeface="Lucida Sans Unicode"/>
              </a:rPr>
              <a:t>continu</a:t>
            </a:r>
            <a:r>
              <a:rPr sz="1650" spc="30" dirty="0">
                <a:latin typeface="Lucida Sans Unicode"/>
                <a:cs typeface="Lucida Sans Unicode"/>
              </a:rPr>
              <a:t>a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exatament</a:t>
            </a:r>
            <a:r>
              <a:rPr sz="1650" spc="50" dirty="0">
                <a:latin typeface="Lucida Sans Unicode"/>
                <a:cs typeface="Lucida Sans Unicode"/>
              </a:rPr>
              <a:t>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como  </a:t>
            </a:r>
            <a:r>
              <a:rPr sz="1650" spc="60" dirty="0">
                <a:latin typeface="Lucida Sans Unicode"/>
                <a:cs typeface="Lucida Sans Unicode"/>
              </a:rPr>
              <a:t>estava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antes.</a:t>
            </a:r>
            <a:endParaRPr sz="1650" dirty="0">
              <a:latin typeface="Lucida Sans Unicode"/>
              <a:cs typeface="Lucida Sans Unicode"/>
            </a:endParaRPr>
          </a:p>
          <a:p>
            <a:pPr marL="153670" marR="291465" indent="-140970" algn="just">
              <a:lnSpc>
                <a:spcPts val="1780"/>
              </a:lnSpc>
              <a:spcBef>
                <a:spcPts val="75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1650" spc="-30" dirty="0">
                <a:latin typeface="Lucida Sans Unicode"/>
                <a:cs typeface="Lucida Sans Unicode"/>
              </a:rPr>
              <a:t>Os </a:t>
            </a:r>
            <a:r>
              <a:rPr sz="1650" spc="-95" dirty="0">
                <a:latin typeface="Lucida Sans Unicode"/>
                <a:cs typeface="Lucida Sans Unicode"/>
              </a:rPr>
              <a:t>filhos </a:t>
            </a:r>
            <a:r>
              <a:rPr sz="1650" spc="75" dirty="0">
                <a:latin typeface="Lucida Sans Unicode"/>
                <a:cs typeface="Lucida Sans Unicode"/>
              </a:rPr>
              <a:t>podem </a:t>
            </a:r>
            <a:r>
              <a:rPr sz="1650" spc="-35" dirty="0">
                <a:latin typeface="Lucida Sans Unicode"/>
                <a:cs typeface="Lucida Sans Unicode"/>
              </a:rPr>
              <a:t>ter </a:t>
            </a:r>
            <a:r>
              <a:rPr sz="1650" spc="-40" dirty="0">
                <a:latin typeface="Lucida Sans Unicode"/>
                <a:cs typeface="Lucida Sans Unicode"/>
              </a:rPr>
              <a:t>direito </a:t>
            </a:r>
            <a:r>
              <a:rPr sz="1650" spc="215" dirty="0">
                <a:latin typeface="Lucida Sans Unicode"/>
                <a:cs typeface="Lucida Sans Unicode"/>
              </a:rPr>
              <a:t>a </a:t>
            </a:r>
            <a:r>
              <a:rPr sz="1650" spc="-20" dirty="0">
                <a:latin typeface="Lucida Sans Unicode"/>
                <a:cs typeface="Lucida Sans Unicode"/>
              </a:rPr>
              <a:t>disparar </a:t>
            </a:r>
            <a:r>
              <a:rPr sz="1650" spc="65" dirty="0">
                <a:latin typeface="Lucida Sans Unicode"/>
                <a:cs typeface="Lucida Sans Unicode"/>
              </a:rPr>
              <a:t>o </a:t>
            </a:r>
            <a:r>
              <a:rPr sz="1650" spc="-10" dirty="0">
                <a:latin typeface="Lucida Sans Unicode"/>
                <a:cs typeface="Lucida Sans Unicode"/>
              </a:rPr>
              <a:t>gatilho 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spc="40" dirty="0">
                <a:latin typeface="Lucida Sans Unicode"/>
                <a:cs typeface="Lucida Sans Unicode"/>
              </a:rPr>
              <a:t>(parcialmente)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30" dirty="0">
                <a:latin typeface="Lucida Sans Unicode"/>
                <a:cs typeface="Lucida Sans Unicode"/>
              </a:rPr>
              <a:t>se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um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dos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pais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35" dirty="0">
                <a:latin typeface="Lucida Sans Unicode"/>
                <a:cs typeface="Lucida Sans Unicode"/>
              </a:rPr>
              <a:t>vier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215" dirty="0">
                <a:latin typeface="Lucida Sans Unicode"/>
                <a:cs typeface="Lucida Sans Unicode"/>
              </a:rPr>
              <a:t>a</a:t>
            </a:r>
            <a:r>
              <a:rPr sz="1650" spc="-75" dirty="0">
                <a:latin typeface="Lucida Sans Unicode"/>
                <a:cs typeface="Lucida Sans Unicode"/>
              </a:rPr>
              <a:t> </a:t>
            </a:r>
            <a:r>
              <a:rPr sz="1650" spc="-15" dirty="0">
                <a:latin typeface="Lucida Sans Unicode"/>
                <a:cs typeface="Lucida Sans Unicode"/>
              </a:rPr>
              <a:t>faltar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0" dirty="0">
                <a:latin typeface="Lucida Sans Unicode"/>
                <a:cs typeface="Lucida Sans Unicode"/>
              </a:rPr>
              <a:t>primeiro.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Ou </a:t>
            </a:r>
            <a:r>
              <a:rPr sz="1650" spc="5" dirty="0">
                <a:latin typeface="Lucida Sans Unicode"/>
                <a:cs typeface="Lucida Sans Unicode"/>
              </a:rPr>
              <a:t>este </a:t>
            </a:r>
            <a:r>
              <a:rPr sz="1650" spc="95" dirty="0">
                <a:latin typeface="Lucida Sans Unicode"/>
                <a:cs typeface="Lucida Sans Unicode"/>
              </a:rPr>
              <a:t>pode </a:t>
            </a:r>
            <a:r>
              <a:rPr sz="1650" spc="-20" dirty="0">
                <a:latin typeface="Lucida Sans Unicode"/>
                <a:cs typeface="Lucida Sans Unicode"/>
              </a:rPr>
              <a:t>disparar </a:t>
            </a:r>
            <a:r>
              <a:rPr sz="1650" spc="70" dirty="0">
                <a:latin typeface="Lucida Sans Unicode"/>
                <a:cs typeface="Lucida Sans Unicode"/>
              </a:rPr>
              <a:t>apenas </a:t>
            </a:r>
            <a:r>
              <a:rPr sz="1650" spc="20" dirty="0">
                <a:latin typeface="Lucida Sans Unicode"/>
                <a:cs typeface="Lucida Sans Unicode"/>
              </a:rPr>
              <a:t>no </a:t>
            </a:r>
            <a:r>
              <a:rPr sz="1650" spc="25" dirty="0">
                <a:latin typeface="Lucida Sans Unicode"/>
                <a:cs typeface="Lucida Sans Unicode"/>
              </a:rPr>
              <a:t>falecimento </a:t>
            </a:r>
            <a:r>
              <a:rPr sz="1650" spc="70" dirty="0">
                <a:latin typeface="Lucida Sans Unicode"/>
                <a:cs typeface="Lucida Sans Unicode"/>
              </a:rPr>
              <a:t>do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segundo.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spc="-55" dirty="0">
                <a:solidFill>
                  <a:srgbClr val="FFC000"/>
                </a:solidFill>
                <a:latin typeface="Lucida Sans Unicode"/>
                <a:cs typeface="Lucida Sans Unicode"/>
              </a:rPr>
              <a:t>Essa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é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50" dirty="0">
                <a:solidFill>
                  <a:srgbClr val="FFC000"/>
                </a:solidFill>
                <a:latin typeface="Lucida Sans Unicode"/>
                <a:cs typeface="Lucida Sans Unicode"/>
              </a:rPr>
              <a:t>decisão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do</a:t>
            </a:r>
            <a:r>
              <a:rPr sz="165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cliente</a:t>
            </a:r>
            <a:r>
              <a:rPr sz="1650" spc="10" dirty="0">
                <a:latin typeface="Lucida Sans Unicode"/>
                <a:cs typeface="Lucida Sans Unicode"/>
              </a:rPr>
              <a:t>.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99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215154" y="0"/>
            <a:ext cx="197684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035" y="5460275"/>
            <a:ext cx="1588226" cy="11397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8640" y="392614"/>
            <a:ext cx="8699863" cy="565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Typewriter" panose="020B0509030504030204" pitchFamily="49" charset="0"/>
                <a:cs typeface="Lucida Sans Unicode"/>
              </a:rPr>
              <a:t>DOAÇÃO </a:t>
            </a:r>
            <a:r>
              <a:rPr lang="pt-BR" b="1" spc="65" dirty="0" smtClean="0">
                <a:latin typeface="Lucida Sans Typewriter" panose="020B0509030504030204" pitchFamily="49" charset="0"/>
                <a:cs typeface="Lucida Sans Unicode"/>
              </a:rPr>
              <a:t>DAS QUOTAS DA HOLDING P/ OS HERDEIROS 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Typewriter" panose="020B0509030504030204" pitchFamily="49" charset="0"/>
                <a:cs typeface="Lucida Sans Unicode"/>
              </a:rPr>
              <a:t>COM CLÁUSULAS </a:t>
            </a:r>
            <a:r>
              <a:rPr lang="pt-BR" b="1" spc="10" dirty="0" smtClean="0">
                <a:solidFill>
                  <a:srgbClr val="C4220D"/>
                </a:solidFill>
                <a:latin typeface="Lucida Sans Typewriter" panose="020B0509030504030204" pitchFamily="49" charset="0"/>
                <a:cs typeface="Lucida Sans Unicode"/>
              </a:rPr>
              <a:t>RESTRITIVAS: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z="1600" b="1" spc="10" dirty="0" smtClean="0">
              <a:solidFill>
                <a:srgbClr val="C4220D"/>
              </a:solidFill>
              <a:latin typeface="Lucida Sans Typewriter" panose="020B0509030504030204" pitchFamily="49" charset="0"/>
              <a:cs typeface="Lucida Sans Unicode"/>
            </a:endParaRPr>
          </a:p>
          <a:p>
            <a:pPr lvl="1"/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Elabora-se </a:t>
            </a:r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acordo entre os sócios da empresa cofre (no caso os herdeiros), disciplinando a cessão de cotas e as seguintes cláusulas restritivas</a:t>
            </a:r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Typewriter" panose="020B0509030504030204" pitchFamily="49" charset="0"/>
            </a:endParaRPr>
          </a:p>
          <a:p>
            <a:pPr lvl="1"/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1) 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Inalienabilidade </a:t>
            </a:r>
            <a:r>
              <a:rPr lang="pt-BR" sz="16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 </a:t>
            </a:r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para impedir a venda dos bens doados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;</a:t>
            </a:r>
          </a:p>
          <a:p>
            <a:pPr lvl="1"/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</a:t>
            </a:r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2) 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Incomunicabilidade </a:t>
            </a:r>
            <a:r>
              <a:rPr lang="pt-BR" sz="16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 </a:t>
            </a:r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os bens doados não se comunicam com o patrimônio 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        </a:t>
            </a:r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cônjuge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;</a:t>
            </a:r>
          </a:p>
          <a:p>
            <a:pPr lvl="1"/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</a:t>
            </a:r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3) 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Impenhorabilidade </a:t>
            </a:r>
            <a:r>
              <a:rPr lang="pt-BR" sz="16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 </a:t>
            </a:r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impede a penhora de bens doados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;</a:t>
            </a:r>
          </a:p>
          <a:p>
            <a:pPr lvl="1"/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</a:t>
            </a:r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4) 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Reversão </a:t>
            </a:r>
            <a:r>
              <a:rPr lang="pt-BR" sz="16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 </a:t>
            </a:r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se o doador sobreviver ao donatário, os bens doados voltam 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ao patrimônio 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 doador;</a:t>
            </a:r>
          </a:p>
          <a:p>
            <a:pPr lvl="1"/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 </a:t>
            </a:r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5) 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Usufruto </a:t>
            </a:r>
            <a:r>
              <a:rPr lang="pt-BR" sz="16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 </a:t>
            </a:r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estipula-se que o casal/cônjuge terá o Usufruto Vitalício dos imóveis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.</a:t>
            </a:r>
          </a:p>
          <a:p>
            <a:pPr lvl="1"/>
            <a:r>
              <a:rPr lang="pt-BR" sz="1600" b="1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6)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Doação </a:t>
            </a:r>
            <a:r>
              <a:rPr lang="pt-BR" sz="1600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– </a:t>
            </a:r>
          </a:p>
          <a:p>
            <a:pPr lvl="1"/>
            <a:r>
              <a:rPr lang="pt-BR" sz="1600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7)</a:t>
            </a:r>
            <a:r>
              <a:rPr lang="pt-BR" sz="1600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Direitos políticos como Usufrutuário - </a:t>
            </a:r>
          </a:p>
          <a:p>
            <a:pPr lvl="1"/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8)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Golden </a:t>
            </a:r>
            <a:r>
              <a:rPr lang="pt-BR" sz="1600" b="1" dirty="0" err="1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Share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- </a:t>
            </a:r>
          </a:p>
          <a:p>
            <a:pPr lvl="1"/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 </a:t>
            </a:r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9)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Cláusula de </a:t>
            </a:r>
            <a:r>
              <a:rPr lang="pt-BR" sz="1600" b="1" dirty="0" err="1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Call</a:t>
            </a:r>
            <a:r>
              <a:rPr lang="pt-BR" sz="1600" b="1" dirty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- </a:t>
            </a:r>
          </a:p>
          <a:p>
            <a:pPr lvl="1"/>
            <a:r>
              <a:rPr lang="pt-BR" sz="1600" dirty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 </a:t>
            </a:r>
            <a:r>
              <a:rPr lang="pt-BR" sz="1600" b="1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10)</a:t>
            </a:r>
            <a:r>
              <a:rPr lang="pt-BR" sz="1600" dirty="0" smtClean="0">
                <a:latin typeface="Lucida Sans Typewriter" panose="020B0509030504030204" pitchFamily="49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solidFill>
                  <a:schemeClr val="accent4"/>
                </a:solidFill>
                <a:latin typeface="Lucida Sans Typewriter" panose="020B0509030504030204" pitchFamily="49" charset="0"/>
                <a:cs typeface="Lucida Sans Unicode" panose="020B0602030504020204" pitchFamily="34" charset="0"/>
              </a:rPr>
              <a:t>Acordo de Sócios - </a:t>
            </a:r>
            <a:endParaRPr lang="pt-BR" sz="1600" b="1" dirty="0">
              <a:solidFill>
                <a:schemeClr val="accent4"/>
              </a:solidFill>
              <a:latin typeface="Lucida Sans Typewriter" panose="020B0509030504030204" pitchFamily="49" charset="0"/>
              <a:cs typeface="Lucida Sans Unicode" panose="020B0602030504020204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SzPct val="100000"/>
            </a:pPr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>
            <a:off x="477886" y="387534"/>
            <a:ext cx="9345384" cy="606529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9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718800" y="0"/>
            <a:ext cx="147320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694" y="5549899"/>
            <a:ext cx="1159692" cy="10501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92777" y="687982"/>
            <a:ext cx="8530046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65" dirty="0" smtClean="0">
                <a:latin typeface="Lucida Sans Unicode"/>
                <a:cs typeface="Lucida Sans Unicode"/>
              </a:rPr>
              <a:t>FLEXIBILIDADE </a:t>
            </a:r>
            <a:r>
              <a:rPr lang="pt-BR" sz="2000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PATRIMONIAL: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pc="10" dirty="0" smtClean="0">
              <a:solidFill>
                <a:srgbClr val="C4220D"/>
              </a:solidFill>
              <a:latin typeface="Lucida Sans" panose="020B0602030504020204" pitchFamily="34" charset="0"/>
              <a:cs typeface="Lucida Sans Unicode"/>
            </a:endParaRPr>
          </a:p>
          <a:p>
            <a:pPr lvl="1"/>
            <a:r>
              <a:rPr lang="pt-BR" b="1" dirty="0" smtClean="0">
                <a:latin typeface="Lucida Sans" panose="020B0602030504020204" pitchFamily="34" charset="0"/>
              </a:rPr>
              <a:t>O </a:t>
            </a:r>
            <a:r>
              <a:rPr lang="pt-BR" b="1" dirty="0">
                <a:latin typeface="Lucida Sans" panose="020B0602030504020204" pitchFamily="34" charset="0"/>
              </a:rPr>
              <a:t>Capital Social da empresa cofre pode ser integralizado sempre que necessário, através de</a:t>
            </a:r>
            <a:r>
              <a:rPr lang="pt-BR" b="1" dirty="0" smtClean="0">
                <a:latin typeface="Lucida Sans" panose="020B0602030504020204" pitchFamily="34" charset="0"/>
              </a:rPr>
              <a:t>:</a:t>
            </a:r>
          </a:p>
          <a:p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>
                <a:latin typeface="Lucida Sans" panose="020B0602030504020204" pitchFamily="34" charset="0"/>
              </a:rPr>
              <a:t>    1)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Dinheiro </a:t>
            </a:r>
            <a:r>
              <a:rPr lang="pt-BR" dirty="0">
                <a:solidFill>
                  <a:srgbClr val="00B050"/>
                </a:solidFill>
                <a:latin typeface="Lucida Sans" panose="020B0602030504020204" pitchFamily="34" charset="0"/>
              </a:rPr>
              <a:t>– </a:t>
            </a:r>
            <a:r>
              <a:rPr lang="pt-BR" dirty="0">
                <a:latin typeface="Lucida Sans" panose="020B0602030504020204" pitchFamily="34" charset="0"/>
              </a:rPr>
              <a:t>para aumento do capital social ou retorno do </a:t>
            </a:r>
            <a:endParaRPr lang="pt-BR" dirty="0" smtClean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</a:t>
            </a:r>
            <a:r>
              <a:rPr lang="pt-BR" dirty="0" smtClean="0">
                <a:latin typeface="Lucida Sans" panose="020B0602030504020204" pitchFamily="34" charset="0"/>
              </a:rPr>
              <a:t>capital </a:t>
            </a:r>
            <a:r>
              <a:rPr lang="pt-BR" dirty="0">
                <a:latin typeface="Lucida Sans" panose="020B0602030504020204" pitchFamily="34" charset="0"/>
              </a:rPr>
              <a:t>com </a:t>
            </a:r>
            <a:r>
              <a:rPr lang="pt-BR" dirty="0" smtClean="0">
                <a:latin typeface="Lucida Sans" panose="020B0602030504020204" pitchFamily="34" charset="0"/>
              </a:rPr>
              <a:t>juros sobre </a:t>
            </a:r>
            <a:r>
              <a:rPr lang="pt-BR" dirty="0">
                <a:latin typeface="Lucida Sans" panose="020B0602030504020204" pitchFamily="34" charset="0"/>
              </a:rPr>
              <a:t>capital próprio</a:t>
            </a:r>
            <a:r>
              <a:rPr lang="pt-BR" dirty="0" smtClean="0">
                <a:latin typeface="Lucida Sans" panose="020B0602030504020204" pitchFamily="34" charset="0"/>
              </a:rPr>
              <a:t>;</a:t>
            </a:r>
          </a:p>
          <a:p>
            <a:pPr lvl="2"/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   </a:t>
            </a:r>
            <a:r>
              <a:rPr lang="pt-BR" b="1" dirty="0">
                <a:latin typeface="Lucida Sans" panose="020B0602030504020204" pitchFamily="34" charset="0"/>
              </a:rPr>
              <a:t>2)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Aquisição</a:t>
            </a:r>
            <a:r>
              <a:rPr lang="pt-BR" b="1" dirty="0">
                <a:latin typeface="Lucida Sans" panose="020B0602030504020204" pitchFamily="34" charset="0"/>
              </a:rPr>
              <a:t> </a:t>
            </a:r>
            <a:r>
              <a:rPr lang="pt-BR" dirty="0">
                <a:latin typeface="Lucida Sans" panose="020B0602030504020204" pitchFamily="34" charset="0"/>
              </a:rPr>
              <a:t>de novos bens imóveis – aumento do Capital </a:t>
            </a:r>
            <a:endParaRPr lang="pt-BR" dirty="0" smtClean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</a:t>
            </a:r>
            <a:r>
              <a:rPr lang="pt-BR" dirty="0" smtClean="0">
                <a:latin typeface="Lucida Sans" panose="020B0602030504020204" pitchFamily="34" charset="0"/>
              </a:rPr>
              <a:t>Social </a:t>
            </a:r>
            <a:r>
              <a:rPr lang="pt-BR" dirty="0">
                <a:latin typeface="Lucida Sans" panose="020B0602030504020204" pitchFamily="34" charset="0"/>
              </a:rPr>
              <a:t>– retorno </a:t>
            </a:r>
            <a:r>
              <a:rPr lang="pt-BR" dirty="0" smtClean="0">
                <a:latin typeface="Lucida Sans" panose="020B0602030504020204" pitchFamily="34" charset="0"/>
              </a:rPr>
              <a:t>do capital </a:t>
            </a:r>
            <a:r>
              <a:rPr lang="pt-BR" dirty="0">
                <a:latin typeface="Lucida Sans" panose="020B0602030504020204" pitchFamily="34" charset="0"/>
              </a:rPr>
              <a:t>via distribuição de </a:t>
            </a:r>
            <a:r>
              <a:rPr lang="pt-BR" dirty="0" smtClean="0">
                <a:latin typeface="Lucida Sans" panose="020B0602030504020204" pitchFamily="34" charset="0"/>
              </a:rPr>
              <a:t>lucros</a:t>
            </a:r>
            <a:r>
              <a:rPr lang="pt-BR" dirty="0" smtClean="0">
                <a:latin typeface="Lucida Sans" panose="020B0602030504020204" pitchFamily="34" charset="0"/>
              </a:rPr>
              <a:t>.</a:t>
            </a:r>
          </a:p>
          <a:p>
            <a:pPr lvl="2"/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 smtClean="0">
                <a:latin typeface="Lucida Sans" panose="020B0602030504020204" pitchFamily="34" charset="0"/>
              </a:rPr>
              <a:t>    - Alienação </a:t>
            </a:r>
            <a:r>
              <a:rPr lang="pt-BR" b="1" dirty="0">
                <a:latin typeface="Lucida Sans" panose="020B0602030504020204" pitchFamily="34" charset="0"/>
              </a:rPr>
              <a:t>de bens imóveis</a:t>
            </a:r>
            <a:r>
              <a:rPr lang="pt-BR" b="1" dirty="0" smtClean="0">
                <a:latin typeface="Lucida Sans" panose="020B0602030504020204" pitchFamily="34" charset="0"/>
              </a:rPr>
              <a:t>:</a:t>
            </a:r>
          </a:p>
          <a:p>
            <a:pPr marL="1200150" lvl="2" indent="-285750">
              <a:buFontTx/>
              <a:buChar char="-"/>
            </a:pPr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>
                <a:latin typeface="Lucida Sans" panose="020B0602030504020204" pitchFamily="34" charset="0"/>
              </a:rPr>
              <a:t>    1)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Redução de Capital Social </a:t>
            </a:r>
            <a:r>
              <a:rPr lang="pt-BR" dirty="0">
                <a:solidFill>
                  <a:srgbClr val="00B050"/>
                </a:solidFill>
                <a:latin typeface="Lucida Sans" panose="020B0602030504020204" pitchFamily="34" charset="0"/>
              </a:rPr>
              <a:t>– </a:t>
            </a:r>
            <a:r>
              <a:rPr lang="pt-BR" dirty="0">
                <a:latin typeface="Lucida Sans" panose="020B0602030504020204" pitchFamily="34" charset="0"/>
              </a:rPr>
              <a:t>devolução do bem ao sócio – </a:t>
            </a:r>
            <a:r>
              <a:rPr lang="pt-BR" dirty="0" smtClean="0">
                <a:latin typeface="Lucida Sans" panose="020B0602030504020204" pitchFamily="34" charset="0"/>
              </a:rPr>
              <a:t>se</a:t>
            </a: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</a:t>
            </a:r>
            <a:r>
              <a:rPr lang="pt-BR" dirty="0" smtClean="0">
                <a:latin typeface="Lucida Sans" panose="020B0602030504020204" pitchFamily="34" charset="0"/>
              </a:rPr>
              <a:t> </a:t>
            </a:r>
            <a:r>
              <a:rPr lang="pt-BR" dirty="0">
                <a:latin typeface="Lucida Sans" panose="020B0602030504020204" pitchFamily="34" charset="0"/>
              </a:rPr>
              <a:t>houver ganho de capital na venda (15% IR) – prazo maior (90 </a:t>
            </a:r>
            <a:endParaRPr lang="pt-BR" dirty="0" smtClean="0">
              <a:latin typeface="Lucida Sans" panose="020B0602030504020204" pitchFamily="34" charset="0"/>
            </a:endParaRP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 </a:t>
            </a:r>
            <a:r>
              <a:rPr lang="pt-BR" dirty="0" smtClean="0">
                <a:latin typeface="Lucida Sans" panose="020B0602030504020204" pitchFamily="34" charset="0"/>
              </a:rPr>
              <a:t>dias</a:t>
            </a:r>
            <a:r>
              <a:rPr lang="pt-BR" dirty="0" smtClean="0">
                <a:latin typeface="Lucida Sans" panose="020B0602030504020204" pitchFamily="34" charset="0"/>
              </a:rPr>
              <a:t>);</a:t>
            </a:r>
          </a:p>
          <a:p>
            <a:pPr lvl="2"/>
            <a:endParaRPr lang="pt-BR" dirty="0">
              <a:latin typeface="Lucida Sans" panose="020B0602030504020204" pitchFamily="34" charset="0"/>
            </a:endParaRPr>
          </a:p>
          <a:p>
            <a:pPr lvl="2"/>
            <a:r>
              <a:rPr lang="pt-BR" b="1" dirty="0">
                <a:latin typeface="Lucida Sans" panose="020B0602030504020204" pitchFamily="34" charset="0"/>
              </a:rPr>
              <a:t>  </a:t>
            </a:r>
            <a:r>
              <a:rPr lang="pt-BR" b="1" dirty="0" smtClean="0">
                <a:latin typeface="Lucida Sans" panose="020B0602030504020204" pitchFamily="34" charset="0"/>
              </a:rPr>
              <a:t>  </a:t>
            </a:r>
            <a:r>
              <a:rPr lang="pt-BR" b="1" dirty="0">
                <a:latin typeface="Lucida Sans" panose="020B0602030504020204" pitchFamily="34" charset="0"/>
              </a:rPr>
              <a:t>2) </a:t>
            </a:r>
            <a:r>
              <a:rPr lang="pt-BR" b="1" dirty="0">
                <a:solidFill>
                  <a:srgbClr val="00B050"/>
                </a:solidFill>
                <a:latin typeface="Lucida Sans" panose="020B0602030504020204" pitchFamily="34" charset="0"/>
              </a:rPr>
              <a:t>Venda direta pela Holding (ativo imobilizado) </a:t>
            </a:r>
            <a:r>
              <a:rPr lang="pt-BR" dirty="0">
                <a:solidFill>
                  <a:srgbClr val="00B050"/>
                </a:solidFill>
                <a:latin typeface="Lucida Sans" panose="020B0602030504020204" pitchFamily="34" charset="0"/>
              </a:rPr>
              <a:t>– </a:t>
            </a:r>
            <a:r>
              <a:rPr lang="pt-BR" dirty="0">
                <a:latin typeface="Lucida Sans" panose="020B0602030504020204" pitchFamily="34" charset="0"/>
              </a:rPr>
              <a:t>se </a:t>
            </a:r>
            <a:r>
              <a:rPr lang="pt-BR" dirty="0" smtClean="0">
                <a:latin typeface="Lucida Sans" panose="020B0602030504020204" pitchFamily="34" charset="0"/>
              </a:rPr>
              <a:t>houver</a:t>
            </a:r>
          </a:p>
          <a:p>
            <a:pPr lvl="2"/>
            <a:r>
              <a:rPr lang="pt-BR" dirty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</a:t>
            </a:r>
            <a:r>
              <a:rPr lang="pt-BR" dirty="0" smtClean="0">
                <a:latin typeface="Lucida Sans" panose="020B0602030504020204" pitchFamily="34" charset="0"/>
              </a:rPr>
              <a:t>  ganho </a:t>
            </a:r>
            <a:r>
              <a:rPr lang="pt-BR" dirty="0">
                <a:latin typeface="Lucida Sans" panose="020B0602030504020204" pitchFamily="34" charset="0"/>
              </a:rPr>
              <a:t>de capital na venda (34% IRPJ</a:t>
            </a:r>
            <a:r>
              <a:rPr lang="pt-BR" dirty="0" smtClean="0">
                <a:latin typeface="Lucida Sans" panose="020B0602030504020204" pitchFamily="34" charset="0"/>
              </a:rPr>
              <a:t>).</a:t>
            </a: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875211" y="661856"/>
            <a:ext cx="9130938" cy="554510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8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980023" y="0"/>
            <a:ext cx="221197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091" y="5447211"/>
            <a:ext cx="1810295" cy="130519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1156" y="1537278"/>
            <a:ext cx="7746274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65" dirty="0" smtClean="0">
                <a:latin typeface="Lucida Sans Unicode"/>
                <a:cs typeface="Lucida Sans Unicode"/>
              </a:rPr>
              <a:t>VANTAGENS </a:t>
            </a:r>
            <a:r>
              <a:rPr lang="pt-BR" sz="2000" b="1" spc="65" dirty="0" smtClean="0">
                <a:latin typeface="Lucida Sans Unicode"/>
                <a:cs typeface="Lucida Sans Unicode"/>
              </a:rPr>
              <a:t>DA </a:t>
            </a:r>
            <a:r>
              <a:rPr lang="pt-BR" sz="2000" b="1" spc="65" dirty="0" smtClean="0">
                <a:latin typeface="Lucida Sans Unicode"/>
                <a:cs typeface="Lucida Sans Unicode"/>
              </a:rPr>
              <a:t>CRIAÇÃO DA </a:t>
            </a:r>
            <a:r>
              <a:rPr lang="pt-BR" sz="2000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EMPRESA COFRE: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pc="10" dirty="0" smtClean="0">
              <a:solidFill>
                <a:srgbClr val="C4220D"/>
              </a:solidFill>
              <a:latin typeface="Lucida Sans" panose="020B0602030504020204" pitchFamily="34" charset="0"/>
              <a:cs typeface="Lucida Sans Unicode"/>
            </a:endParaRP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spc="10" dirty="0" smtClean="0">
              <a:solidFill>
                <a:srgbClr val="C4220D"/>
              </a:solidFill>
              <a:latin typeface="Lucida Sans" panose="020B0602030504020204" pitchFamily="34" charset="0"/>
              <a:cs typeface="Lucida Sans Unicode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Pessoa Jurídica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realiza nenhuma atividade econômica, ela apenas vai guardar os bens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Pessoa Física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fica despida de patrimônio. Até a DIRPF continua com os mesmos valores; </a:t>
            </a:r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Porém, agora,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ao invés dos bens que tinha, ela terá quotas do capital social desta Pessoa Jurídica, que estará com os bens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018904" y="1498608"/>
            <a:ext cx="8059783" cy="384410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3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875520" y="0"/>
            <a:ext cx="231648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26" y="5397501"/>
            <a:ext cx="1927860" cy="1266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93221" y="935305"/>
            <a:ext cx="748501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POR </a:t>
            </a:r>
            <a:r>
              <a:rPr lang="pt-BR" b="1" spc="65" dirty="0" smtClean="0">
                <a:latin typeface="Lucida Sans Unicode"/>
                <a:cs typeface="Lucida Sans Unicode"/>
              </a:rPr>
              <a:t>QUÊ FAZER A DOAÇÃO DAS QUOTAS DA EMPRESA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PARA OS FILHOS?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doação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é meramente burocrática, “no papel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”;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gera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efeitos jurídicos habituais da doação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pais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continuam com o domínio sobre os bens, pois estes agora pertencem a Empresa Cofre e eles continuam controlando a empresa cofre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Quando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pais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falecerem os filhos assumem o controle de tudo automaticamente, sem depender de inventário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Nada há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risco jurídico envolvido, tudo é feito de acordo com a lei</a:t>
            </a:r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136468" y="841387"/>
            <a:ext cx="8059784" cy="511527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940833" y="0"/>
            <a:ext cx="225116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65" y="5410201"/>
            <a:ext cx="1810295" cy="1266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88716" y="749820"/>
            <a:ext cx="7811587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CONTROLE E ADMINISTRAÇÃO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DE BENS?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pais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controlam a Empresa Cofre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eles pertence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 direito de vender, doar, alugar, trocar, dar em garantia, absolutamente tudo sobre os bens que estão dentro da Empresa Cofre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um dos filhos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tiver qualquer revés financeiro ou na justiça, os bens não respondem por isso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Nem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mesmo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os pais tiverem revezes, esses bens respondem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sistema não se comunica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 o regime de casamento dos filhos, seja ele qual for ou que venha a ser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filhos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têm poder para vender as quotas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um filho </a:t>
            </a:r>
            <a:r>
              <a:rPr lang="pt-B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falece antes dos pais, esse direito não segue para seu cônjuge e filhos (seus netos), voltam para o patrimônio dos pais (a não ser que o cliente prefira fazer diferente</a:t>
            </a:r>
            <a:r>
              <a:rPr lang="pt-B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).</a:t>
            </a:r>
            <a:endParaRPr lang="pt-B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875209" y="610324"/>
            <a:ext cx="8543109" cy="54717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1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32261" y="1979023"/>
            <a:ext cx="7519852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800" b="1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PROPOSTA P/ IMPLANTAÇÃO</a:t>
            </a: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800" b="1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DE HOLDING </a:t>
            </a:r>
            <a:r>
              <a:rPr lang="pt-BR" sz="2800" b="1" spc="-55" dirty="0" smtClean="0">
                <a:solidFill>
                  <a:srgbClr val="FF0000"/>
                </a:solidFill>
                <a:latin typeface="Century" panose="02040604050505020304" pitchFamily="18" charset="0"/>
              </a:rPr>
              <a:t>FAMILIAR</a:t>
            </a: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endParaRPr lang="pt-BR" sz="2800" b="1" spc="-55" dirty="0">
              <a:latin typeface="Century" panose="02040604050505020304" pitchFamily="18" charset="0"/>
            </a:endParaRP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800" b="1" spc="-55" dirty="0" smtClean="0">
                <a:latin typeface="Century" panose="02040604050505020304" pitchFamily="18" charset="0"/>
              </a:rPr>
              <a:t>Para: Alex Vieira Passos</a:t>
            </a:r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1099456" y="1920241"/>
            <a:ext cx="7785463" cy="222374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083800" y="0"/>
            <a:ext cx="210820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300" y="5410201"/>
            <a:ext cx="1738086" cy="12660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80160" y="1197532"/>
            <a:ext cx="786384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DIREITO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DE ARREPENDIMENTO: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pais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têm direito de arrependimento: podem desfazer o sistema integral ou parcialmente a qualquer tempo e independente da vontade dos filhos;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vontade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dos filhos não têm qualquer interferência na gestão dos bens;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Não é necessário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administrar uma empresa, tudo continua exatamente como estava antes na pessoa física;</a:t>
            </a:r>
          </a:p>
          <a:p>
            <a:endParaRPr lang="pt-BR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t-BR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 filhos </a:t>
            </a:r>
            <a:r>
              <a:rPr lang="pt-BR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podem ter direito a disparar o gatilho (parcialmente) se um dos pais vier a faltar primeiro. Ou este pode disparar apenas no falecimento do segundo. O cliente decide.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1005840" y="992777"/>
            <a:ext cx="8347166" cy="478100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1121241" y="1147225"/>
            <a:ext cx="7656886" cy="449147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1203535" y="1251729"/>
            <a:ext cx="7074281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111250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254" dirty="0" smtClean="0">
                <a:latin typeface="Lucida Sans" panose="020B0602030504020204" pitchFamily="34" charset="0"/>
              </a:rPr>
              <a:t>O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45" dirty="0" smtClean="0">
                <a:latin typeface="Lucida Sans" panose="020B0602030504020204" pitchFamily="34" charset="0"/>
              </a:rPr>
              <a:t>QU</a:t>
            </a:r>
            <a:r>
              <a:rPr lang="pt-BR" sz="2000" b="1" spc="35" dirty="0" smtClean="0">
                <a:latin typeface="Lucida Sans" panose="020B0602030504020204" pitchFamily="34" charset="0"/>
              </a:rPr>
              <a:t>E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SERÁ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-125" dirty="0" smtClean="0">
                <a:latin typeface="Lucida Sans" panose="020B0602030504020204" pitchFamily="34" charset="0"/>
              </a:rPr>
              <a:t>FEIT</a:t>
            </a:r>
            <a:r>
              <a:rPr lang="pt-BR" sz="2000" b="1" spc="-185" dirty="0" smtClean="0">
                <a:latin typeface="Lucida Sans" panose="020B0602030504020204" pitchFamily="34" charset="0"/>
              </a:rPr>
              <a:t>O</a:t>
            </a:r>
            <a:r>
              <a:rPr lang="pt-BR" sz="2000" b="1" spc="-120" dirty="0" smtClean="0">
                <a:latin typeface="Lucida Sans" panose="020B0602030504020204" pitchFamily="34" charset="0"/>
              </a:rPr>
              <a:t> </a:t>
            </a:r>
            <a:r>
              <a:rPr lang="pt-BR" sz="2000" b="1" spc="60" dirty="0" smtClean="0">
                <a:latin typeface="Lucida Sans" panose="020B0602030504020204" pitchFamily="34" charset="0"/>
              </a:rPr>
              <a:t>PARA </a:t>
            </a:r>
            <a:r>
              <a:rPr lang="pt-BR" sz="2000" b="1" spc="-50" dirty="0" smtClean="0">
                <a:latin typeface="Lucida Sans" panose="020B0602030504020204" pitchFamily="34" charset="0"/>
              </a:rPr>
              <a:t>IMPLEMENTA</a:t>
            </a:r>
            <a:r>
              <a:rPr lang="pt-BR" sz="2000" b="1" spc="-45" dirty="0" smtClean="0">
                <a:latin typeface="Lucida Sans" panose="020B0602030504020204" pitchFamily="34" charset="0"/>
              </a:rPr>
              <a:t>R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dirty="0" smtClean="0">
                <a:latin typeface="Lucida Sans" panose="020B0602030504020204" pitchFamily="34" charset="0"/>
              </a:rPr>
              <a:t>O</a:t>
            </a:r>
            <a:r>
              <a:rPr lang="pt-BR" sz="2000" b="1" spc="-120" dirty="0" smtClean="0">
                <a:latin typeface="Lucida Sans" panose="020B0602030504020204" pitchFamily="34" charset="0"/>
              </a:rPr>
              <a:t> </a:t>
            </a:r>
            <a:r>
              <a:rPr lang="pt-BR" sz="2000" b="1" spc="-105" dirty="0" smtClean="0">
                <a:latin typeface="Lucida Sans" panose="020B0602030504020204" pitchFamily="34" charset="0"/>
              </a:rPr>
              <a:t>SISTEM</a:t>
            </a:r>
            <a:r>
              <a:rPr lang="pt-BR" sz="2000" b="1" spc="-120" dirty="0" smtClean="0">
                <a:latin typeface="Lucida Sans" panose="020B0602030504020204" pitchFamily="34" charset="0"/>
              </a:rPr>
              <a:t>A</a:t>
            </a:r>
            <a:r>
              <a:rPr lang="pt-BR" sz="2000" b="1" spc="-114" dirty="0" smtClean="0">
                <a:latin typeface="Lucida Sans" panose="020B0602030504020204" pitchFamily="34" charset="0"/>
              </a:rPr>
              <a:t> </a:t>
            </a:r>
            <a:r>
              <a:rPr lang="pt-BR" sz="2000" b="1" spc="-20" dirty="0" smtClean="0">
                <a:latin typeface="Lucida Sans" panose="020B0602030504020204" pitchFamily="34" charset="0"/>
              </a:rPr>
              <a:t>DE</a:t>
            </a:r>
          </a:p>
          <a:p>
            <a:pPr marL="12700" marR="5080" indent="1111250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-20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HOLDING FAMILIAR</a:t>
            </a:r>
            <a:r>
              <a:rPr lang="pt-BR" sz="2000" b="1" spc="-20" dirty="0" smtClean="0">
                <a:latin typeface="Lucida Sans" panose="020B0602030504020204" pitchFamily="34" charset="0"/>
              </a:rPr>
              <a:t>?</a:t>
            </a:r>
            <a:endParaRPr lang="pt-BR" sz="2000" b="1" dirty="0">
              <a:latin typeface="Lucida Sans" panose="020B0602030504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346638" y="2574430"/>
            <a:ext cx="70742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spc="8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A</a:t>
            </a:r>
            <a:r>
              <a:rPr sz="2000" spc="-75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B050"/>
                </a:solidFill>
                <a:latin typeface="Lucida Sans Unicode"/>
                <a:cs typeface="Lucida Sans Unicode"/>
              </a:rPr>
              <a:t>escolha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B050"/>
                </a:solidFill>
                <a:latin typeface="Lucida Sans Unicode"/>
                <a:cs typeface="Lucida Sans Unicode"/>
              </a:rPr>
              <a:t>da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00B050"/>
                </a:solidFill>
                <a:latin typeface="Lucida Sans Unicode"/>
                <a:cs typeface="Lucida Sans Unicode"/>
              </a:rPr>
              <a:t>melhor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00B050"/>
                </a:solidFill>
                <a:latin typeface="Lucida Sans Unicode"/>
                <a:cs typeface="Lucida Sans Unicode"/>
              </a:rPr>
              <a:t>relação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B050"/>
                </a:solidFill>
                <a:latin typeface="Lucida Sans Unicode"/>
                <a:cs typeface="Lucida Sans Unicode"/>
              </a:rPr>
              <a:t>entre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B050"/>
                </a:solidFill>
                <a:latin typeface="Lucida Sans Unicode"/>
                <a:cs typeface="Lucida Sans Unicode"/>
              </a:rPr>
              <a:t>eficiência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B05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B050"/>
                </a:solidFill>
                <a:latin typeface="Lucida Sans Unicode"/>
                <a:cs typeface="Lucida Sans Unicode"/>
              </a:rPr>
              <a:t>conforto</a:t>
            </a:r>
            <a:endParaRPr sz="2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39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395196"/>
            <a:ext cx="1896836" cy="1204813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949526" y="1028852"/>
            <a:ext cx="7920155" cy="492908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447848" y="1149921"/>
            <a:ext cx="69235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2000" b="1" spc="275" dirty="0" smtClean="0"/>
              <a:t>O</a:t>
            </a:r>
            <a:r>
              <a:rPr lang="pt-BR" sz="2000" b="1" spc="-150" dirty="0" smtClean="0"/>
              <a:t> </a:t>
            </a:r>
            <a:r>
              <a:rPr lang="pt-BR" sz="2000" b="1" spc="45" dirty="0" smtClean="0"/>
              <a:t>QUE</a:t>
            </a:r>
            <a:r>
              <a:rPr lang="pt-BR" sz="2000" b="1" spc="-150" dirty="0" smtClean="0"/>
              <a:t> </a:t>
            </a:r>
            <a:r>
              <a:rPr lang="pt-BR" sz="2000" b="1" spc="-25" dirty="0" smtClean="0"/>
              <a:t>SERÁ</a:t>
            </a:r>
            <a:r>
              <a:rPr lang="pt-BR" sz="2000" b="1" spc="-145" dirty="0" smtClean="0"/>
              <a:t> </a:t>
            </a:r>
            <a:r>
              <a:rPr lang="pt-BR" sz="2000" b="1" spc="15" dirty="0" smtClean="0">
                <a:solidFill>
                  <a:srgbClr val="0070C0"/>
                </a:solidFill>
              </a:rPr>
              <a:t>REALIZADO</a:t>
            </a:r>
            <a:r>
              <a:rPr lang="pt-BR" sz="2000" b="1" spc="15" dirty="0" smtClean="0"/>
              <a:t>?</a:t>
            </a:r>
            <a:endParaRPr lang="pt-BR" sz="2000" b="1" spc="15" dirty="0"/>
          </a:p>
        </p:txBody>
      </p:sp>
      <p:sp>
        <p:nvSpPr>
          <p:cNvPr id="10" name="object 3"/>
          <p:cNvSpPr txBox="1"/>
          <p:nvPr/>
        </p:nvSpPr>
        <p:spPr>
          <a:xfrm>
            <a:off x="1441999" y="1591591"/>
            <a:ext cx="7306201" cy="38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0970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150" dirty="0">
                <a:latin typeface="Lucida Sans Unicode"/>
                <a:cs typeface="Lucida Sans Unicode"/>
              </a:rPr>
              <a:t>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sistem</a:t>
            </a:r>
            <a:r>
              <a:rPr sz="2000" spc="-3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d</a:t>
            </a:r>
            <a:r>
              <a:rPr sz="2000" spc="114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Holding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Familia</a:t>
            </a:r>
            <a:r>
              <a:rPr sz="2000" spc="-30" dirty="0">
                <a:latin typeface="Lucida Sans Unicode"/>
                <a:cs typeface="Lucida Sans Unicode"/>
              </a:rPr>
              <a:t>r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possu</a:t>
            </a:r>
            <a:r>
              <a:rPr sz="2000" spc="-40" dirty="0">
                <a:latin typeface="Lucida Sans Unicode"/>
                <a:cs typeface="Lucida Sans Unicode"/>
              </a:rPr>
              <a:t>i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algun</a:t>
            </a:r>
            <a:r>
              <a:rPr sz="2000" spc="-15" dirty="0">
                <a:latin typeface="Lucida Sans Unicode"/>
                <a:cs typeface="Lucida Sans Unicode"/>
              </a:rPr>
              <a:t>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ECBD31"/>
                </a:solidFill>
                <a:latin typeface="Lucida Sans Unicode"/>
                <a:cs typeface="Lucida Sans Unicode"/>
              </a:rPr>
              <a:t>modelos</a:t>
            </a:r>
            <a:r>
              <a:rPr sz="20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para  </a:t>
            </a:r>
            <a:r>
              <a:rPr sz="2000" spc="-30" dirty="0">
                <a:latin typeface="Lucida Sans Unicode"/>
                <a:cs typeface="Lucida Sans Unicode"/>
              </a:rPr>
              <a:t>se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concretizar.</a:t>
            </a:r>
            <a:endParaRPr sz="2000" dirty="0">
              <a:latin typeface="Lucida Sans Unicode"/>
              <a:cs typeface="Lucida Sans Unicode"/>
            </a:endParaRPr>
          </a:p>
          <a:p>
            <a:pPr marL="153670" marR="220345" indent="-140970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E</a:t>
            </a:r>
            <a:r>
              <a:rPr sz="2000" spc="-5" dirty="0">
                <a:latin typeface="Lucida Sans Unicode"/>
                <a:cs typeface="Lucida Sans Unicode"/>
              </a:rPr>
              <a:t>m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25" dirty="0">
                <a:latin typeface="Lucida Sans Unicode"/>
                <a:cs typeface="Lucida Sans Unicode"/>
              </a:rPr>
              <a:t>especial</a:t>
            </a:r>
            <a:r>
              <a:rPr sz="2000" spc="20" dirty="0">
                <a:latin typeface="Lucida Sans Unicode"/>
                <a:cs typeface="Lucida Sans Unicode"/>
              </a:rPr>
              <a:t>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par</a:t>
            </a:r>
            <a:r>
              <a:rPr sz="2000" spc="8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su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família</a:t>
            </a:r>
            <a:r>
              <a:rPr sz="2000" spc="-15" dirty="0">
                <a:latin typeface="Lucida Sans Unicode"/>
                <a:cs typeface="Lucida Sans Unicode"/>
              </a:rPr>
              <a:t>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qu</a:t>
            </a:r>
            <a:r>
              <a:rPr sz="2000" spc="65" dirty="0">
                <a:latin typeface="Lucida Sans Unicode"/>
                <a:cs typeface="Lucida Sans Unicode"/>
              </a:rPr>
              <a:t>e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j</a:t>
            </a:r>
            <a:r>
              <a:rPr sz="2000" spc="30" dirty="0">
                <a:latin typeface="Lucida Sans Unicode"/>
                <a:cs typeface="Lucida Sans Unicode"/>
              </a:rPr>
              <a:t>á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possu</a:t>
            </a:r>
            <a:r>
              <a:rPr sz="2000" spc="-40" dirty="0">
                <a:latin typeface="Lucida Sans Unicode"/>
                <a:cs typeface="Lucida Sans Unicode"/>
              </a:rPr>
              <a:t>i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um  </a:t>
            </a:r>
            <a:r>
              <a:rPr sz="2000" spc="-15" dirty="0">
                <a:solidFill>
                  <a:srgbClr val="ECBD31"/>
                </a:solidFill>
                <a:latin typeface="Lucida Sans Unicode"/>
                <a:cs typeface="Lucida Sans Unicode"/>
              </a:rPr>
              <a:t>patrimônio</a:t>
            </a:r>
            <a:r>
              <a:rPr sz="2000" spc="-7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ECBD31"/>
                </a:solidFill>
                <a:latin typeface="Lucida Sans Unicode"/>
                <a:cs typeface="Lucida Sans Unicode"/>
              </a:rPr>
              <a:t>considerável</a:t>
            </a:r>
            <a:r>
              <a:rPr sz="2000" spc="-2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latin typeface="Lucida Sans Unicode"/>
                <a:cs typeface="Lucida Sans Unicode"/>
              </a:rPr>
              <a:t>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com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alguma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ECBD31"/>
                </a:solidFill>
                <a:latin typeface="Lucida Sans Unicode"/>
                <a:cs typeface="Lucida Sans Unicode"/>
              </a:rPr>
              <a:t>complexidade</a:t>
            </a:r>
            <a:r>
              <a:rPr sz="2000" spc="35" dirty="0">
                <a:latin typeface="Lucida Sans Unicode"/>
                <a:cs typeface="Lucida Sans Unicode"/>
              </a:rPr>
              <a:t>.</a:t>
            </a:r>
            <a:endParaRPr sz="2000" dirty="0">
              <a:latin typeface="Lucida Sans Unicode"/>
              <a:cs typeface="Lucida Sans Unicode"/>
            </a:endParaRPr>
          </a:p>
          <a:p>
            <a:pPr marL="153670" indent="-140970">
              <a:lnSpc>
                <a:spcPct val="100000"/>
              </a:lnSpc>
              <a:spcBef>
                <a:spcPts val="124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30" dirty="0">
                <a:latin typeface="Lucida Sans Unicode"/>
                <a:cs typeface="Lucida Sans Unicode"/>
              </a:rPr>
              <a:t>No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seu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caso</a:t>
            </a:r>
            <a:r>
              <a:rPr sz="2000" spc="30" dirty="0">
                <a:latin typeface="Lucida Sans Unicode"/>
                <a:cs typeface="Lucida Sans Unicode"/>
              </a:rPr>
              <a:t>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h</a:t>
            </a:r>
            <a:r>
              <a:rPr sz="2000" spc="90" dirty="0">
                <a:latin typeface="Lucida Sans Unicode"/>
                <a:cs typeface="Lucida Sans Unicode"/>
              </a:rPr>
              <a:t>á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ECBD31"/>
                </a:solidFill>
                <a:latin typeface="Lucida Sans Unicode"/>
                <a:cs typeface="Lucida Sans Unicode"/>
              </a:rPr>
              <a:t>trê</a:t>
            </a:r>
            <a:r>
              <a:rPr sz="2000" spc="-80" dirty="0">
                <a:solidFill>
                  <a:srgbClr val="ECBD31"/>
                </a:solidFill>
                <a:latin typeface="Lucida Sans Unicode"/>
                <a:cs typeface="Lucida Sans Unicode"/>
              </a:rPr>
              <a:t>s</a:t>
            </a:r>
            <a:r>
              <a:rPr sz="2000" spc="-7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ECBD31"/>
                </a:solidFill>
                <a:latin typeface="Lucida Sans Unicode"/>
                <a:cs typeface="Lucida Sans Unicode"/>
              </a:rPr>
              <a:t>modelos</a:t>
            </a:r>
            <a:r>
              <a:rPr sz="2000" spc="-3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adequados.</a:t>
            </a:r>
            <a:endParaRPr sz="2000" dirty="0">
              <a:latin typeface="Lucida Sans Unicode"/>
              <a:cs typeface="Lucida Sans Unicode"/>
            </a:endParaRPr>
          </a:p>
          <a:p>
            <a:pPr marL="153670" marR="320675" indent="-140970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160" dirty="0">
                <a:latin typeface="Lucida Sans Unicode"/>
                <a:cs typeface="Lucida Sans Unicode"/>
              </a:rPr>
              <a:t>Cabe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nós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orientação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50" dirty="0">
                <a:latin typeface="Lucida Sans Unicode"/>
                <a:cs typeface="Lucida Sans Unicode"/>
              </a:rPr>
              <a:t>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você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215" dirty="0">
                <a:latin typeface="Lucida Sans Unicode"/>
                <a:cs typeface="Lucida Sans Unicode"/>
              </a:rPr>
              <a:t>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35" dirty="0">
                <a:latin typeface="Lucida Sans Unicode"/>
                <a:cs typeface="Lucida Sans Unicode"/>
              </a:rPr>
              <a:t>escolha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daquele </a:t>
            </a:r>
            <a:r>
              <a:rPr sz="2000" spc="-509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lhe </a:t>
            </a:r>
            <a:r>
              <a:rPr sz="2000" spc="60" dirty="0">
                <a:latin typeface="Lucida Sans Unicode"/>
                <a:cs typeface="Lucida Sans Unicode"/>
              </a:rPr>
              <a:t>parecer </a:t>
            </a:r>
            <a:r>
              <a:rPr sz="2000" spc="-35" dirty="0">
                <a:latin typeface="Lucida Sans Unicode"/>
                <a:cs typeface="Lucida Sans Unicode"/>
              </a:rPr>
              <a:t>mais </a:t>
            </a:r>
            <a:r>
              <a:rPr sz="2000" spc="40" dirty="0">
                <a:latin typeface="Lucida Sans Unicode"/>
                <a:cs typeface="Lucida Sans Unicode"/>
              </a:rPr>
              <a:t>potente </a:t>
            </a:r>
            <a:r>
              <a:rPr sz="2000" spc="95" dirty="0">
                <a:latin typeface="Lucida Sans Unicode"/>
                <a:cs typeface="Lucida Sans Unicode"/>
              </a:rPr>
              <a:t>na </a:t>
            </a:r>
            <a:r>
              <a:rPr sz="2000" spc="70" dirty="0">
                <a:solidFill>
                  <a:srgbClr val="ECBD31"/>
                </a:solidFill>
                <a:latin typeface="Lucida Sans Unicode"/>
                <a:cs typeface="Lucida Sans Unicode"/>
              </a:rPr>
              <a:t>relação </a:t>
            </a:r>
            <a:r>
              <a:rPr sz="2000" spc="5" dirty="0">
                <a:solidFill>
                  <a:srgbClr val="ECBD31"/>
                </a:solidFill>
                <a:latin typeface="Lucida Sans Unicode"/>
                <a:cs typeface="Lucida Sans Unicode"/>
              </a:rPr>
              <a:t>entre </a:t>
            </a:r>
            <a:r>
              <a:rPr sz="2000" spc="35" dirty="0">
                <a:solidFill>
                  <a:srgbClr val="ECBD31"/>
                </a:solidFill>
                <a:latin typeface="Lucida Sans Unicode"/>
                <a:cs typeface="Lucida Sans Unicode"/>
              </a:rPr>
              <a:t>eficiência </a:t>
            </a:r>
            <a:r>
              <a:rPr sz="2000" spc="-509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" dirty="0">
                <a:solidFill>
                  <a:srgbClr val="ECBD31"/>
                </a:solidFill>
                <a:latin typeface="Lucida Sans Unicode"/>
                <a:cs typeface="Lucida Sans Unicode"/>
              </a:rPr>
              <a:t>financeira</a:t>
            </a:r>
            <a:r>
              <a:rPr sz="2000" spc="-7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ECBD31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ECBD31"/>
                </a:solidFill>
                <a:latin typeface="Lucida Sans Unicode"/>
                <a:cs typeface="Lucida Sans Unicode"/>
              </a:rPr>
              <a:t>conforto</a:t>
            </a:r>
            <a:r>
              <a:rPr sz="2000" dirty="0">
                <a:latin typeface="Lucida Sans Unicode"/>
                <a:cs typeface="Lucida Sans Unicode"/>
              </a:rPr>
              <a:t>.</a:t>
            </a:r>
          </a:p>
          <a:p>
            <a:pPr marL="153670" indent="-140970">
              <a:lnSpc>
                <a:spcPct val="100000"/>
              </a:lnSpc>
              <a:spcBef>
                <a:spcPts val="1245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z="2000" spc="5" dirty="0">
                <a:latin typeface="Lucida Sans Unicode"/>
                <a:cs typeface="Lucida Sans Unicode"/>
              </a:rPr>
              <a:t>Vejamos: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202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268036" y="4609324"/>
            <a:ext cx="37347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70" dirty="0" smtClean="0"/>
              <a:t>MODELO</a:t>
            </a:r>
            <a:r>
              <a:rPr lang="pt-BR" sz="4000" b="1" spc="-185" dirty="0" smtClean="0"/>
              <a:t> </a:t>
            </a:r>
            <a:r>
              <a:rPr lang="pt-BR" sz="4000" b="1" spc="70" dirty="0" smtClean="0">
                <a:solidFill>
                  <a:srgbClr val="0070C0"/>
                </a:solidFill>
              </a:rPr>
              <a:t>BÁSICO</a:t>
            </a:r>
            <a:endParaRPr lang="pt-BR" sz="4000" b="1" spc="70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504107" y="5498648"/>
            <a:ext cx="6498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2000" spc="-7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Holding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é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215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rgbClr val="FFC000"/>
                </a:solidFill>
                <a:latin typeface="Lucida Sans Unicode"/>
                <a:cs typeface="Lucida Sans Unicode"/>
              </a:rPr>
              <a:t>própria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Pessoa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Jurídica</a:t>
            </a:r>
            <a:r>
              <a:rPr sz="2000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2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822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199372" y="0"/>
            <a:ext cx="2018754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624" y="5447212"/>
            <a:ext cx="1896836" cy="1244238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118346" y="185023"/>
            <a:ext cx="10011360" cy="646723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/>
          <p:cNvSpPr txBox="1"/>
          <p:nvPr/>
        </p:nvSpPr>
        <p:spPr>
          <a:xfrm>
            <a:off x="371103" y="722303"/>
            <a:ext cx="9556668" cy="5850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10795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35" dirty="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spc="-65" dirty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dirty="0"/>
              <a:t>Cria-se uma empresa célula (chamada de cofre) em nome do casal/cônjuge, com um pequeno capital social</a:t>
            </a:r>
            <a:r>
              <a:rPr lang="pt-BR" dirty="0" smtClean="0"/>
              <a:t>;</a:t>
            </a:r>
          </a:p>
          <a:p>
            <a:pPr marL="153670" marR="10795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spc="-20" dirty="0" err="1" smtClean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spc="-15" dirty="0" err="1" smtClean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spc="-7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pc="-135" dirty="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spc="-65" dirty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dirty="0"/>
              <a:t>Os bens da família são transferidos para a empresa célula (cofre), compondo o capital social com o valor dos imóveis, através de alteração do contrato social da empresa célula (cofre</a:t>
            </a:r>
            <a:r>
              <a:rPr lang="pt-BR" dirty="0" smtClean="0"/>
              <a:t>);</a:t>
            </a:r>
          </a:p>
          <a:p>
            <a:pPr marL="153670" marR="107950" indent="-140970" algn="just">
              <a:lnSpc>
                <a:spcPct val="125000"/>
              </a:lnSpc>
              <a:spcBef>
                <a:spcPts val="10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 smtClean="0"/>
              <a:t>Registra-se </a:t>
            </a:r>
            <a:r>
              <a:rPr lang="pt-BR" dirty="0"/>
              <a:t>os bens imóveis em nome da empresa célula (cofre) no cartório notas/imóveis - com pagamento do ITCMD (sai da PF entra na PJ Cofre) – (A alíquota do ITCMD varia de 4 a 8% nos Estados);</a:t>
            </a:r>
          </a:p>
          <a:p>
            <a:r>
              <a:rPr lang="pt-BR" dirty="0"/>
              <a:t>   - A base de cálculo do ITCMD para a empresa Cofre, cai muito, já que é utilizado a base de cálculo da DIRPF;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4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</a:t>
            </a:r>
            <a:r>
              <a:rPr lang="pt-BR" dirty="0"/>
              <a:t> O casal/cônjuge transfere suas cotas da empresa cofre para os filhos na proporção do direito sucessório</a:t>
            </a:r>
            <a:r>
              <a:rPr lang="pt-BR" dirty="0" smtClean="0"/>
              <a:t>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/>
              <a:t>Os filhos do casal/cônjuge passam a ter o controle de todas as quotas da empresa cofre</a:t>
            </a:r>
            <a:r>
              <a:rPr lang="pt-BR" dirty="0" smtClean="0"/>
              <a:t>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6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/>
              <a:t>A partir desse momento o casal/cônjuge não tem mais imóveis a inventariar, pois foram transferidos para a empresa cofre, que agora está em nome dos </a:t>
            </a:r>
            <a:r>
              <a:rPr lang="pt-BR" dirty="0" smtClean="0"/>
              <a:t>filhos;</a:t>
            </a:r>
          </a:p>
          <a:p>
            <a:pPr marL="153670" marR="20955" indent="-140970" algn="just">
              <a:lnSpc>
                <a:spcPct val="125000"/>
              </a:lnSpc>
              <a:spcBef>
                <a:spcPts val="750"/>
              </a:spcBef>
              <a:buSzPct val="96969"/>
              <a:buFont typeface="Arial MT"/>
              <a:buChar char="•"/>
              <a:tabLst>
                <a:tab pos="153670" algn="l"/>
              </a:tabLst>
            </a:pPr>
            <a:r>
              <a:rPr lang="pt-BR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Pass</a:t>
            </a:r>
            <a:r>
              <a:rPr lang="pt-BR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o</a:t>
            </a:r>
            <a:r>
              <a:rPr lang="pt-BR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pt-BR" spc="-13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7</a:t>
            </a:r>
            <a:r>
              <a:rPr lang="pt-BR" spc="-65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: </a:t>
            </a:r>
            <a:r>
              <a:rPr lang="pt-BR" dirty="0"/>
              <a:t>O casal/cônjuge detêm o usufruto dos imóveis. (p/ grafar usufruto no imóvel é preciso recolher a taxa no cartório de imóveis</a:t>
            </a:r>
            <a:r>
              <a:rPr lang="pt-BR" dirty="0" smtClean="0"/>
              <a:t>).</a:t>
            </a:r>
            <a:endParaRPr lang="pt-BR" spc="15" dirty="0">
              <a:latin typeface="Lucida Sans Unicode"/>
              <a:cs typeface="Lucida Sans Unicode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96836" y="188156"/>
            <a:ext cx="862148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16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MODELO BÁSICO DE HOLDING</a:t>
            </a:r>
            <a:r>
              <a:rPr lang="pt-BR" sz="1600" b="1"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200" b="1" spc="-30" dirty="0" smtClean="0">
                <a:solidFill>
                  <a:srgbClr val="7030A0"/>
                </a:solidFill>
                <a:latin typeface="Lucida Sans Unicode"/>
                <a:cs typeface="Lucida Sans Unicode"/>
              </a:rPr>
              <a:t>– 1 CÉLULA</a:t>
            </a:r>
            <a:r>
              <a:rPr lang="pt-BR" sz="1600" b="1" spc="15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r>
              <a:rPr lang="pt-BR" sz="1400" b="1" spc="-3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- A Holding</a:t>
            </a:r>
            <a:r>
              <a:rPr lang="pt-BR" sz="1400" b="1"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é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215" dirty="0">
                <a:solidFill>
                  <a:srgbClr val="FFC000"/>
                </a:solidFill>
                <a:latin typeface="Lucida Sans Unicode"/>
                <a:cs typeface="Lucida Sans Unicode"/>
              </a:rPr>
              <a:t>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-15" dirty="0">
                <a:solidFill>
                  <a:srgbClr val="FFC000"/>
                </a:solidFill>
                <a:latin typeface="Lucida Sans Unicode"/>
                <a:cs typeface="Lucida Sans Unicode"/>
              </a:rPr>
              <a:t>própria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Pessoa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Jurídica</a:t>
            </a:r>
            <a:r>
              <a:rPr lang="pt-BR" sz="1400" b="1"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z="1400" b="1" spc="2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endParaRPr lang="pt-BR" sz="2000" b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53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384645" y="1220905"/>
            <a:ext cx="5404809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507365">
              <a:lnSpc>
                <a:spcPct val="125000"/>
              </a:lnSpc>
              <a:spcBef>
                <a:spcPts val="100"/>
              </a:spcBef>
            </a:pPr>
            <a:r>
              <a:rPr lang="pt-BR" sz="2800" b="1" spc="55" dirty="0" smtClean="0"/>
              <a:t>MODELO</a:t>
            </a:r>
            <a:r>
              <a:rPr lang="pt-BR" sz="2800" b="1" spc="-120" dirty="0" smtClean="0"/>
              <a:t> </a:t>
            </a:r>
            <a:r>
              <a:rPr lang="pt-BR" sz="2800" b="1" spc="-20" dirty="0" smtClean="0"/>
              <a:t>DE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DUAS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CÉLULAS</a:t>
            </a:r>
            <a:r>
              <a:rPr lang="pt-BR" sz="2800" b="1" spc="-114" dirty="0" smtClean="0"/>
              <a:t> </a:t>
            </a:r>
            <a:r>
              <a:rPr lang="pt-BR" sz="2800" b="1" spc="210" dirty="0" smtClean="0">
                <a:solidFill>
                  <a:srgbClr val="0070C0"/>
                </a:solidFill>
              </a:rPr>
              <a:t>COM </a:t>
            </a:r>
            <a:r>
              <a:rPr lang="pt-BR" sz="2800" b="1" spc="-740" dirty="0" smtClean="0">
                <a:solidFill>
                  <a:srgbClr val="0070C0"/>
                </a:solidFill>
              </a:rPr>
              <a:t> </a:t>
            </a:r>
            <a:r>
              <a:rPr lang="pt-BR" sz="2800" b="1" spc="20" dirty="0" smtClean="0">
                <a:solidFill>
                  <a:srgbClr val="0070C0"/>
                </a:solidFill>
              </a:rPr>
              <a:t>DOMICÍLIO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30" dirty="0" smtClean="0">
                <a:solidFill>
                  <a:srgbClr val="0070C0"/>
                </a:solidFill>
              </a:rPr>
              <a:t>FISCAL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5" dirty="0" smtClean="0">
                <a:solidFill>
                  <a:srgbClr val="0070C0"/>
                </a:solidFill>
              </a:rPr>
              <a:t>MAIS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60" dirty="0" smtClean="0">
                <a:solidFill>
                  <a:srgbClr val="0070C0"/>
                </a:solidFill>
              </a:rPr>
              <a:t>VANTAJOSO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647666" y="4519177"/>
            <a:ext cx="627846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 marR="5080" indent="-595630">
              <a:lnSpc>
                <a:spcPct val="125000"/>
              </a:lnSpc>
              <a:spcBef>
                <a:spcPts val="100"/>
              </a:spcBef>
            </a:pP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sistema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Holding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45" dirty="0">
                <a:solidFill>
                  <a:srgbClr val="FFC000"/>
                </a:solidFill>
                <a:latin typeface="Lucida Sans Unicode"/>
                <a:cs typeface="Lucida Sans Unicode"/>
              </a:rPr>
              <a:t>mantém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os </a:t>
            </a:r>
            <a:r>
              <a:rPr dirty="0">
                <a:solidFill>
                  <a:srgbClr val="FFC000"/>
                </a:solidFill>
                <a:latin typeface="Lucida Sans Unicode"/>
                <a:cs typeface="Lucida Sans Unicode"/>
              </a:rPr>
              <a:t>bens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em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 </a:t>
            </a:r>
            <a:r>
              <a:rPr spc="-509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2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5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5" dirty="0">
                <a:solidFill>
                  <a:srgbClr val="FFC000"/>
                </a:solidFill>
                <a:latin typeface="Lucida Sans Unicode"/>
                <a:cs typeface="Lucida Sans Unicode"/>
              </a:rPr>
              <a:t>Controle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em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Destino</a:t>
            </a:r>
            <a:endParaRPr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508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745364" y="354842"/>
            <a:ext cx="8268009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809893" y="482097"/>
            <a:ext cx="7661932" cy="4751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7620" indent="411480" algn="r">
              <a:lnSpc>
                <a:spcPts val="3240"/>
              </a:lnSpc>
              <a:spcBef>
                <a:spcPts val="505"/>
              </a:spcBef>
            </a:pPr>
            <a:r>
              <a:rPr lang="pt-BR" sz="2000" b="1" spc="70" dirty="0" smtClean="0"/>
              <a:t>MODELO</a:t>
            </a:r>
            <a:r>
              <a:rPr lang="pt-BR" sz="2000" b="1" spc="-155" dirty="0" smtClean="0"/>
              <a:t> </a:t>
            </a:r>
            <a:r>
              <a:rPr lang="pt-BR" sz="2000" b="1" spc="-20" dirty="0" smtClean="0"/>
              <a:t>DE</a:t>
            </a:r>
            <a:r>
              <a:rPr lang="pt-BR" sz="2000" b="1" spc="-110" dirty="0" smtClean="0"/>
              <a:t> </a:t>
            </a:r>
            <a:r>
              <a:rPr lang="pt-BR" sz="2000" b="1" spc="-30" dirty="0" smtClean="0">
                <a:solidFill>
                  <a:srgbClr val="ECBD31"/>
                </a:solidFill>
              </a:rPr>
              <a:t>DUAS</a:t>
            </a:r>
            <a:r>
              <a:rPr lang="pt-BR" sz="2000" b="1" spc="-150" dirty="0" smtClean="0">
                <a:solidFill>
                  <a:srgbClr val="ECBD31"/>
                </a:solidFill>
              </a:rPr>
              <a:t> </a:t>
            </a:r>
            <a:r>
              <a:rPr lang="pt-BR" sz="2000" b="1" spc="-30" dirty="0" smtClean="0">
                <a:solidFill>
                  <a:srgbClr val="ECBD31"/>
                </a:solidFill>
              </a:rPr>
              <a:t>CÉLULAS </a:t>
            </a:r>
            <a:r>
              <a:rPr lang="pt-BR" sz="2000" b="1" spc="-935" dirty="0" smtClean="0">
                <a:solidFill>
                  <a:srgbClr val="ECBD31"/>
                </a:solidFill>
              </a:rPr>
              <a:t> </a:t>
            </a:r>
            <a:r>
              <a:rPr lang="pt-BR" sz="2000" b="1" spc="260" dirty="0" smtClean="0"/>
              <a:t>COM</a:t>
            </a:r>
            <a:r>
              <a:rPr lang="pt-BR" sz="2000" b="1" spc="-135" dirty="0" smtClean="0"/>
              <a:t> </a:t>
            </a:r>
            <a:r>
              <a:rPr lang="pt-BR" sz="2000" b="1" spc="25" dirty="0" smtClean="0"/>
              <a:t>DOMICÍLIO</a:t>
            </a:r>
            <a:r>
              <a:rPr lang="pt-BR" sz="2000" b="1" spc="-125" dirty="0" smtClean="0"/>
              <a:t> </a:t>
            </a:r>
            <a:r>
              <a:rPr lang="pt-BR" sz="2000" b="1" spc="-40" dirty="0" smtClean="0"/>
              <a:t>FISCAL</a:t>
            </a:r>
            <a:r>
              <a:rPr lang="pt-BR" sz="2000" b="1" spc="-135" dirty="0" smtClean="0"/>
              <a:t> </a:t>
            </a:r>
            <a:r>
              <a:rPr lang="pt-BR" sz="2000" b="1" spc="-10" dirty="0" smtClean="0"/>
              <a:t>MAIS </a:t>
            </a:r>
            <a:r>
              <a:rPr lang="pt-BR" sz="2000" b="1" spc="80" dirty="0" smtClean="0"/>
              <a:t>VANTAJOSO:</a:t>
            </a:r>
            <a:endParaRPr lang="pt-BR" sz="2000" b="1" spc="80" dirty="0"/>
          </a:p>
        </p:txBody>
      </p:sp>
      <p:sp>
        <p:nvSpPr>
          <p:cNvPr id="6" name="object 3"/>
          <p:cNvSpPr txBox="1"/>
          <p:nvPr/>
        </p:nvSpPr>
        <p:spPr>
          <a:xfrm>
            <a:off x="1071865" y="1085391"/>
            <a:ext cx="7801214" cy="5114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440055" indent="-146050">
              <a:lnSpc>
                <a:spcPct val="105200"/>
              </a:lnSpc>
              <a:spcBef>
                <a:spcPts val="10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1: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constituímos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Jurídica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que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funcionará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70" dirty="0">
                <a:latin typeface="Lucida Sans Unicode"/>
                <a:cs typeface="Lucida Sans Unicode"/>
              </a:rPr>
              <a:t>como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</a:t>
            </a:r>
            <a:r>
              <a:rPr sz="1600" spc="-6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ECBD31"/>
                </a:solidFill>
                <a:latin typeface="Lucida Sans Unicode"/>
                <a:cs typeface="Lucida Sans Unicode"/>
              </a:rPr>
              <a:t>Cofre</a:t>
            </a:r>
            <a:r>
              <a:rPr sz="1600" spc="1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508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2: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realizamos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transferência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patrimônio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Física </a:t>
            </a:r>
            <a:r>
              <a:rPr sz="1600" spc="-42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dentr</a:t>
            </a:r>
            <a:r>
              <a:rPr sz="1600" spc="1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35" dirty="0">
                <a:latin typeface="Lucida Sans Unicode"/>
                <a:cs typeface="Lucida Sans Unicode"/>
              </a:rPr>
              <a:t>d</a:t>
            </a:r>
            <a:r>
              <a:rPr sz="1600" spc="12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</a:t>
            </a:r>
            <a:r>
              <a:rPr sz="1600" spc="1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Jurídic</a:t>
            </a:r>
            <a:r>
              <a:rPr sz="1600" spc="4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adotand</a:t>
            </a:r>
            <a:r>
              <a:rPr sz="1600" spc="7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mecanismos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de  </a:t>
            </a:r>
            <a:r>
              <a:rPr sz="1600" spc="-10" dirty="0">
                <a:latin typeface="Lucida Sans Unicode"/>
                <a:cs typeface="Lucida Sans Unicode"/>
              </a:rPr>
              <a:t>maior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eficiência</a:t>
            </a:r>
            <a:r>
              <a:rPr sz="1600" spc="-6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tributária</a:t>
            </a:r>
            <a:r>
              <a:rPr sz="1600" spc="-3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165735" indent="-146050">
              <a:lnSpc>
                <a:spcPct val="105200"/>
              </a:lnSpc>
              <a:spcBef>
                <a:spcPts val="74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3: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alteramos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ECBD31"/>
                </a:solidFill>
                <a:latin typeface="Lucida Sans Unicode"/>
                <a:cs typeface="Lucida Sans Unicode"/>
              </a:rPr>
              <a:t>domicílio</a:t>
            </a:r>
            <a:r>
              <a:rPr sz="16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ECBD31"/>
                </a:solidFill>
                <a:latin typeface="Lucida Sans Unicode"/>
                <a:cs typeface="Lucida Sans Unicode"/>
              </a:rPr>
              <a:t>fiscal</a:t>
            </a:r>
            <a:r>
              <a:rPr sz="16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dos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clientes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um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Estado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mais </a:t>
            </a:r>
            <a:r>
              <a:rPr sz="1600" spc="10" dirty="0">
                <a:latin typeface="Lucida Sans Unicode"/>
                <a:cs typeface="Lucida Sans Unicode"/>
              </a:rPr>
              <a:t>vantajoso </a:t>
            </a:r>
            <a:r>
              <a:rPr sz="1600" spc="130" dirty="0">
                <a:latin typeface="Lucida Sans Unicode"/>
                <a:cs typeface="Lucida Sans Unicode"/>
              </a:rPr>
              <a:t>e </a:t>
            </a:r>
            <a:r>
              <a:rPr sz="1600" spc="-40" dirty="0">
                <a:latin typeface="Lucida Sans Unicode"/>
                <a:cs typeface="Lucida Sans Unicode"/>
              </a:rPr>
              <a:t>constituímos </a:t>
            </a:r>
            <a:r>
              <a:rPr sz="1600" spc="180" dirty="0">
                <a:latin typeface="Lucida Sans Unicode"/>
                <a:cs typeface="Lucida Sans Unicode"/>
              </a:rPr>
              <a:t>a </a:t>
            </a:r>
            <a:r>
              <a:rPr sz="1600" spc="30" dirty="0">
                <a:latin typeface="Lucida Sans Unicode"/>
                <a:cs typeface="Lucida Sans Unicode"/>
              </a:rPr>
              <a:t>segunda </a:t>
            </a:r>
            <a:r>
              <a:rPr sz="1600" spc="10" dirty="0">
                <a:latin typeface="Lucida Sans Unicode"/>
                <a:cs typeface="Lucida Sans Unicode"/>
              </a:rPr>
              <a:t>Pessoa </a:t>
            </a:r>
            <a:r>
              <a:rPr sz="1600" spc="20" dirty="0">
                <a:latin typeface="Lucida Sans Unicode"/>
                <a:cs typeface="Lucida Sans Unicode"/>
              </a:rPr>
              <a:t>Jurídica, </a:t>
            </a:r>
            <a:r>
              <a:rPr sz="1600" spc="55" dirty="0">
                <a:latin typeface="Lucida Sans Unicode"/>
                <a:cs typeface="Lucida Sans Unicode"/>
              </a:rPr>
              <a:t>que </a:t>
            </a:r>
            <a:r>
              <a:rPr sz="1600" spc="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funcionará </a:t>
            </a:r>
            <a:r>
              <a:rPr sz="1600" spc="75" dirty="0">
                <a:latin typeface="Lucida Sans Unicode"/>
                <a:cs typeface="Lucida Sans Unicode"/>
              </a:rPr>
              <a:t>como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Destino </a:t>
            </a:r>
            <a:r>
              <a:rPr sz="1600" spc="130" dirty="0">
                <a:latin typeface="Lucida Sans Unicode"/>
                <a:cs typeface="Lucida Sans Unicode"/>
              </a:rPr>
              <a:t>e </a:t>
            </a:r>
            <a:r>
              <a:rPr sz="1600" spc="30" dirty="0">
                <a:latin typeface="Lucida Sans Unicode"/>
                <a:cs typeface="Lucida Sans Unicode"/>
              </a:rPr>
              <a:t>que, </a:t>
            </a:r>
            <a:r>
              <a:rPr sz="1600" spc="-10" dirty="0">
                <a:latin typeface="Lucida Sans Unicode"/>
                <a:cs typeface="Lucida Sans Unicode"/>
              </a:rPr>
              <a:t>por </a:t>
            </a:r>
            <a:r>
              <a:rPr sz="1600" spc="-5" dirty="0">
                <a:latin typeface="Lucida Sans Unicode"/>
                <a:cs typeface="Lucida Sans Unicode"/>
              </a:rPr>
              <a:t>sua </a:t>
            </a:r>
            <a:r>
              <a:rPr sz="1600" spc="-25" dirty="0">
                <a:latin typeface="Lucida Sans Unicode"/>
                <a:cs typeface="Lucida Sans Unicode"/>
              </a:rPr>
              <a:t>vez, </a:t>
            </a:r>
            <a:r>
              <a:rPr sz="1600" spc="130" dirty="0">
                <a:latin typeface="Lucida Sans Unicode"/>
                <a:cs typeface="Lucida Sans Unicode"/>
              </a:rPr>
              <a:t>é </a:t>
            </a:r>
            <a:r>
              <a:rPr sz="1600" spc="45" dirty="0">
                <a:latin typeface="Lucida Sans Unicode"/>
                <a:cs typeface="Lucida Sans Unicode"/>
              </a:rPr>
              <a:t>sediada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45" dirty="0">
                <a:latin typeface="Lucida Sans Unicode"/>
                <a:cs typeface="Lucida Sans Unicode"/>
              </a:rPr>
              <a:t>naquele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Estado.</a:t>
            </a:r>
          </a:p>
          <a:p>
            <a:pPr marL="184150" marR="104775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4: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Integralizamos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Destino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 </a:t>
            </a:r>
            <a:r>
              <a:rPr sz="1600" spc="-42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quotas </a:t>
            </a:r>
            <a:r>
              <a:rPr sz="1600" spc="125" dirty="0">
                <a:latin typeface="Lucida Sans Unicode"/>
                <a:cs typeface="Lucida Sans Unicode"/>
              </a:rPr>
              <a:t>da </a:t>
            </a:r>
            <a:r>
              <a:rPr sz="1600" spc="30" dirty="0">
                <a:latin typeface="Lucida Sans Unicode"/>
                <a:cs typeface="Lucida Sans Unicode"/>
              </a:rPr>
              <a:t>Célula </a:t>
            </a:r>
            <a:r>
              <a:rPr sz="1600" spc="5" dirty="0">
                <a:latin typeface="Lucida Sans Unicode"/>
                <a:cs typeface="Lucida Sans Unicode"/>
              </a:rPr>
              <a:t>Cofre. </a:t>
            </a:r>
            <a:r>
              <a:rPr sz="1600" spc="130" dirty="0">
                <a:latin typeface="Lucida Sans Unicode"/>
                <a:cs typeface="Lucida Sans Unicode"/>
              </a:rPr>
              <a:t>O </a:t>
            </a:r>
            <a:r>
              <a:rPr sz="1600" spc="15" dirty="0">
                <a:latin typeface="Lucida Sans Unicode"/>
                <a:cs typeface="Lucida Sans Unicode"/>
              </a:rPr>
              <a:t>cliente </a:t>
            </a:r>
            <a:r>
              <a:rPr sz="1600" spc="25" dirty="0">
                <a:latin typeface="Lucida Sans Unicode"/>
                <a:cs typeface="Lucida Sans Unicode"/>
              </a:rPr>
              <a:t>tem </a:t>
            </a:r>
            <a:r>
              <a:rPr sz="1600" spc="55" dirty="0">
                <a:latin typeface="Lucida Sans Unicode"/>
                <a:cs typeface="Lucida Sans Unicode"/>
              </a:rPr>
              <a:t>o </a:t>
            </a:r>
            <a:r>
              <a:rPr sz="1600" spc="5" dirty="0">
                <a:solidFill>
                  <a:srgbClr val="ECBD31"/>
                </a:solidFill>
                <a:latin typeface="Lucida Sans Unicode"/>
                <a:cs typeface="Lucida Sans Unicode"/>
              </a:rPr>
              <a:t>controle </a:t>
            </a:r>
            <a:r>
              <a:rPr sz="1600" spc="125" dirty="0">
                <a:latin typeface="Lucida Sans Unicode"/>
                <a:cs typeface="Lucida Sans Unicode"/>
              </a:rPr>
              <a:t>da </a:t>
            </a:r>
            <a:r>
              <a:rPr sz="1600" spc="30" dirty="0">
                <a:latin typeface="Lucida Sans Unicode"/>
                <a:cs typeface="Lucida Sans Unicode"/>
              </a:rPr>
              <a:t>Célula </a:t>
            </a:r>
            <a:r>
              <a:rPr sz="1600" spc="35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Destino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130" dirty="0">
                <a:latin typeface="Lucida Sans Unicode"/>
                <a:cs typeface="Lucida Sans Unicode"/>
              </a:rPr>
              <a:t>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0" dirty="0">
                <a:latin typeface="Lucida Sans Unicode"/>
                <a:cs typeface="Lucida Sans Unicode"/>
              </a:rPr>
              <a:t>esta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controle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Cofre.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24257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5: </a:t>
            </a:r>
            <a:r>
              <a:rPr sz="1600" spc="-30" dirty="0">
                <a:latin typeface="Lucida Sans Unicode"/>
                <a:cs typeface="Lucida Sans Unicode"/>
              </a:rPr>
              <a:t>realizamos </a:t>
            </a:r>
            <a:r>
              <a:rPr sz="1600" spc="-60" dirty="0">
                <a:latin typeface="Lucida Sans Unicode"/>
                <a:cs typeface="Lucida Sans Unicode"/>
              </a:rPr>
              <a:t>os </a:t>
            </a:r>
            <a:r>
              <a:rPr sz="1600" dirty="0">
                <a:latin typeface="Lucida Sans Unicode"/>
                <a:cs typeface="Lucida Sans Unicode"/>
              </a:rPr>
              <a:t>atos </a:t>
            </a:r>
            <a:r>
              <a:rPr sz="1600" spc="-5" dirty="0">
                <a:latin typeface="Lucida Sans Unicode"/>
                <a:cs typeface="Lucida Sans Unicode"/>
              </a:rPr>
              <a:t>contratuais </a:t>
            </a:r>
            <a:r>
              <a:rPr sz="1600" spc="100" dirty="0">
                <a:latin typeface="Lucida Sans Unicode"/>
                <a:cs typeface="Lucida Sans Unicode"/>
              </a:rPr>
              <a:t>de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planejamento </a:t>
            </a:r>
            <a:r>
              <a:rPr sz="1600" spc="3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ECBD31"/>
                </a:solidFill>
                <a:latin typeface="Lucida Sans Unicode"/>
                <a:cs typeface="Lucida Sans Unicode"/>
              </a:rPr>
              <a:t>sucessório </a:t>
            </a:r>
            <a:r>
              <a:rPr sz="1600" spc="60" dirty="0">
                <a:latin typeface="Lucida Sans Unicode"/>
                <a:cs typeface="Lucida Sans Unicode"/>
              </a:rPr>
              <a:t>que </a:t>
            </a:r>
            <a:r>
              <a:rPr sz="1600" spc="5" dirty="0">
                <a:latin typeface="Lucida Sans Unicode"/>
                <a:cs typeface="Lucida Sans Unicode"/>
              </a:rPr>
              <a:t>assegurarão </a:t>
            </a:r>
            <a:r>
              <a:rPr sz="1600" spc="180" dirty="0">
                <a:latin typeface="Lucida Sans Unicode"/>
                <a:cs typeface="Lucida Sans Unicode"/>
              </a:rPr>
              <a:t>a </a:t>
            </a:r>
            <a:r>
              <a:rPr sz="1600" spc="60" dirty="0">
                <a:latin typeface="Lucida Sans Unicode"/>
                <a:cs typeface="Lucida Sans Unicode"/>
              </a:rPr>
              <a:t>manutenção </a:t>
            </a:r>
            <a:r>
              <a:rPr sz="1600" spc="65" dirty="0">
                <a:latin typeface="Lucida Sans Unicode"/>
                <a:cs typeface="Lucida Sans Unicode"/>
              </a:rPr>
              <a:t>do </a:t>
            </a:r>
            <a:r>
              <a:rPr sz="1600" spc="5" dirty="0">
                <a:latin typeface="Lucida Sans Unicode"/>
                <a:cs typeface="Lucida Sans Unicode"/>
              </a:rPr>
              <a:t>controle </a:t>
            </a:r>
            <a:r>
              <a:rPr sz="1600" spc="-15" dirty="0">
                <a:latin typeface="Lucida Sans Unicode"/>
                <a:cs typeface="Lucida Sans Unicode"/>
              </a:rPr>
              <a:t>pelos 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pais,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garantindo-lhes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direito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0" dirty="0">
                <a:latin typeface="Lucida Sans Unicode"/>
                <a:cs typeface="Lucida Sans Unicode"/>
              </a:rPr>
              <a:t>de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arrependimento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e,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5" dirty="0">
                <a:latin typeface="Lucida Sans Unicode"/>
                <a:cs typeface="Lucida Sans Unicode"/>
              </a:rPr>
              <a:t>ainda,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sua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eficáci</a:t>
            </a:r>
            <a:r>
              <a:rPr sz="1600" spc="8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com</a:t>
            </a:r>
            <a:r>
              <a:rPr sz="1600" spc="7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gatilh</a:t>
            </a:r>
            <a:r>
              <a:rPr sz="160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filho</a:t>
            </a:r>
            <a:r>
              <a:rPr sz="1600" spc="-8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vire</a:t>
            </a:r>
            <a:r>
              <a:rPr sz="1600" spc="-30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exercer,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u</a:t>
            </a:r>
            <a:r>
              <a:rPr sz="1600" spc="-5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dia.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140970">
              <a:lnSpc>
                <a:spcPct val="104800"/>
              </a:lnSpc>
              <a:spcBef>
                <a:spcPts val="715"/>
              </a:spcBef>
            </a:pPr>
            <a:r>
              <a:rPr lang="pt-BR" sz="2000" b="1" i="1" spc="-35" dirty="0" smtClean="0">
                <a:solidFill>
                  <a:srgbClr val="ECBD31"/>
                </a:solidFill>
                <a:latin typeface="Arial"/>
                <a:cs typeface="Arial"/>
              </a:rPr>
              <a:t>  </a:t>
            </a:r>
            <a:r>
              <a:rPr sz="2000" b="1" i="1" spc="-35" dirty="0" err="1" smtClean="0">
                <a:solidFill>
                  <a:srgbClr val="ECBD31"/>
                </a:solidFill>
                <a:latin typeface="Arial"/>
                <a:cs typeface="Arial"/>
              </a:rPr>
              <a:t>Obs</a:t>
            </a:r>
            <a:r>
              <a:rPr sz="2000" b="1" i="1" spc="-35" dirty="0">
                <a:solidFill>
                  <a:srgbClr val="ECBD31"/>
                </a:solidFill>
                <a:latin typeface="Arial"/>
                <a:cs typeface="Arial"/>
              </a:rPr>
              <a:t>:</a:t>
            </a:r>
            <a:r>
              <a:rPr sz="2000" b="1"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ECBD31"/>
                </a:solidFill>
                <a:latin typeface="Arial"/>
                <a:cs typeface="Arial"/>
              </a:rPr>
              <a:t>os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65" dirty="0">
                <a:solidFill>
                  <a:srgbClr val="ECBD31"/>
                </a:solidFill>
                <a:latin typeface="Arial"/>
                <a:cs typeface="Arial"/>
              </a:rPr>
              <a:t>bens</a:t>
            </a:r>
            <a:r>
              <a:rPr sz="2000"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55" dirty="0">
                <a:solidFill>
                  <a:srgbClr val="ECBD31"/>
                </a:solidFill>
                <a:latin typeface="Arial"/>
                <a:cs typeface="Arial"/>
              </a:rPr>
              <a:t>permanecem</a:t>
            </a:r>
            <a:r>
              <a:rPr sz="2000"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60" dirty="0">
                <a:solidFill>
                  <a:srgbClr val="ECBD31"/>
                </a:solidFill>
                <a:latin typeface="Arial"/>
                <a:cs typeface="Arial"/>
              </a:rPr>
              <a:t>onde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90" dirty="0">
                <a:solidFill>
                  <a:srgbClr val="ECBD31"/>
                </a:solidFill>
                <a:latin typeface="Arial"/>
                <a:cs typeface="Arial"/>
              </a:rPr>
              <a:t>estão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65" dirty="0">
                <a:solidFill>
                  <a:srgbClr val="ECBD31"/>
                </a:solidFill>
                <a:latin typeface="Arial"/>
                <a:cs typeface="Arial"/>
              </a:rPr>
              <a:t>e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ECBD31"/>
                </a:solidFill>
                <a:latin typeface="Arial"/>
                <a:cs typeface="Arial"/>
              </a:rPr>
              <a:t>os</a:t>
            </a:r>
            <a:r>
              <a:rPr sz="2000"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55" dirty="0">
                <a:solidFill>
                  <a:srgbClr val="ECBD31"/>
                </a:solidFill>
                <a:latin typeface="Arial"/>
                <a:cs typeface="Arial"/>
              </a:rPr>
              <a:t>clientes </a:t>
            </a:r>
            <a:r>
              <a:rPr sz="2000" i="1" spc="-484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50" dirty="0">
                <a:solidFill>
                  <a:srgbClr val="ECBD31"/>
                </a:solidFill>
                <a:latin typeface="Arial"/>
                <a:cs typeface="Arial"/>
              </a:rPr>
              <a:t>também. </a:t>
            </a:r>
            <a:r>
              <a:rPr lang="pt-BR" sz="2000" i="1" spc="150" dirty="0" smtClean="0">
                <a:solidFill>
                  <a:srgbClr val="ECBD31"/>
                </a:solidFill>
                <a:latin typeface="Arial"/>
                <a:cs typeface="Arial"/>
              </a:rPr>
              <a:t>   </a:t>
            </a:r>
          </a:p>
          <a:p>
            <a:pPr marL="12700" marR="140970">
              <a:lnSpc>
                <a:spcPct val="104800"/>
              </a:lnSpc>
              <a:spcBef>
                <a:spcPts val="715"/>
              </a:spcBef>
            </a:pPr>
            <a:r>
              <a:rPr lang="pt-BR" sz="2000" i="1" spc="15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sz="2000" i="1" spc="160" dirty="0" smtClean="0">
                <a:latin typeface="Arial"/>
                <a:cs typeface="Arial"/>
              </a:rPr>
              <a:t>O </a:t>
            </a:r>
            <a:r>
              <a:rPr sz="2000" i="1" spc="105" dirty="0">
                <a:latin typeface="Arial"/>
                <a:cs typeface="Arial"/>
              </a:rPr>
              <a:t>controle </a:t>
            </a:r>
            <a:r>
              <a:rPr sz="2000" i="1" spc="165" dirty="0">
                <a:latin typeface="Arial"/>
                <a:cs typeface="Arial"/>
              </a:rPr>
              <a:t>é </a:t>
            </a:r>
            <a:r>
              <a:rPr sz="2000" i="1" spc="155" dirty="0">
                <a:latin typeface="Arial"/>
                <a:cs typeface="Arial"/>
              </a:rPr>
              <a:t>que </a:t>
            </a:r>
            <a:r>
              <a:rPr sz="2000" i="1" spc="-25" dirty="0">
                <a:latin typeface="Arial"/>
                <a:cs typeface="Arial"/>
              </a:rPr>
              <a:t>se </a:t>
            </a:r>
            <a:r>
              <a:rPr sz="2000" i="1" spc="110" dirty="0">
                <a:latin typeface="Arial"/>
                <a:cs typeface="Arial"/>
              </a:rPr>
              <a:t>desloca </a:t>
            </a:r>
            <a:r>
              <a:rPr sz="2000" i="1" spc="150" dirty="0">
                <a:latin typeface="Arial"/>
                <a:cs typeface="Arial"/>
              </a:rPr>
              <a:t>para </a:t>
            </a:r>
            <a:r>
              <a:rPr sz="2000" i="1" spc="90" dirty="0">
                <a:latin typeface="Arial"/>
                <a:cs typeface="Arial"/>
              </a:rPr>
              <a:t>outro </a:t>
            </a:r>
            <a:r>
              <a:rPr sz="2000" i="1" spc="95" dirty="0">
                <a:latin typeface="Arial"/>
                <a:cs typeface="Arial"/>
              </a:rPr>
              <a:t> </a:t>
            </a:r>
            <a:r>
              <a:rPr sz="2000" i="1" spc="35" dirty="0">
                <a:latin typeface="Arial"/>
                <a:cs typeface="Arial"/>
              </a:rPr>
              <a:t>Estado.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384645" y="1220905"/>
            <a:ext cx="5404809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507365">
              <a:lnSpc>
                <a:spcPct val="125000"/>
              </a:lnSpc>
              <a:spcBef>
                <a:spcPts val="100"/>
              </a:spcBef>
            </a:pPr>
            <a:r>
              <a:rPr lang="pt-BR" sz="2800" b="1" spc="55" dirty="0" smtClean="0"/>
              <a:t>MODELO</a:t>
            </a:r>
            <a:r>
              <a:rPr lang="pt-BR" sz="2800" b="1" spc="-120" dirty="0" smtClean="0"/>
              <a:t> </a:t>
            </a:r>
            <a:r>
              <a:rPr lang="pt-BR" sz="2800" b="1" spc="-20" dirty="0" smtClean="0"/>
              <a:t>DE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TRÊ</a:t>
            </a:r>
            <a:r>
              <a:rPr lang="pt-BR" sz="2800" b="1" spc="-25" dirty="0" smtClean="0"/>
              <a:t>S</a:t>
            </a:r>
            <a:r>
              <a:rPr lang="pt-BR" sz="2800" b="1" spc="-110" dirty="0" smtClean="0"/>
              <a:t> </a:t>
            </a:r>
            <a:r>
              <a:rPr lang="pt-BR" sz="2800" b="1" spc="-25" dirty="0" smtClean="0"/>
              <a:t>CÉLULAS</a:t>
            </a:r>
            <a:r>
              <a:rPr lang="pt-BR" sz="2800" b="1" spc="-114" dirty="0" smtClean="0"/>
              <a:t> </a:t>
            </a:r>
            <a:r>
              <a:rPr lang="pt-BR" sz="2800" b="1" spc="210" dirty="0" smtClean="0">
                <a:solidFill>
                  <a:srgbClr val="0070C0"/>
                </a:solidFill>
              </a:rPr>
              <a:t>COM </a:t>
            </a:r>
            <a:r>
              <a:rPr lang="pt-BR" sz="2800" b="1" spc="-740" dirty="0" smtClean="0">
                <a:solidFill>
                  <a:srgbClr val="0070C0"/>
                </a:solidFill>
              </a:rPr>
              <a:t> </a:t>
            </a:r>
            <a:r>
              <a:rPr lang="pt-BR" sz="2800" b="1" spc="20" dirty="0" smtClean="0">
                <a:solidFill>
                  <a:srgbClr val="0070C0"/>
                </a:solidFill>
              </a:rPr>
              <a:t>DOMICÍLIO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30" dirty="0" smtClean="0">
                <a:solidFill>
                  <a:srgbClr val="0070C0"/>
                </a:solidFill>
              </a:rPr>
              <a:t>FISCAL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-5" dirty="0" smtClean="0">
                <a:solidFill>
                  <a:srgbClr val="0070C0"/>
                </a:solidFill>
              </a:rPr>
              <a:t>MAIS</a:t>
            </a:r>
            <a:r>
              <a:rPr lang="pt-BR" sz="2800" b="1" spc="-105" dirty="0" smtClean="0">
                <a:solidFill>
                  <a:srgbClr val="0070C0"/>
                </a:solidFill>
              </a:rPr>
              <a:t> </a:t>
            </a:r>
            <a:r>
              <a:rPr lang="pt-BR" sz="2800" b="1" spc="60" dirty="0" smtClean="0">
                <a:solidFill>
                  <a:srgbClr val="0070C0"/>
                </a:solidFill>
              </a:rPr>
              <a:t>VANTAJOSO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175657" y="4519177"/>
            <a:ext cx="7750477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695" marR="5080" indent="-595630" algn="r">
              <a:lnSpc>
                <a:spcPct val="125000"/>
              </a:lnSpc>
              <a:spcBef>
                <a:spcPts val="100"/>
              </a:spcBef>
            </a:pP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O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sistema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30" dirty="0">
                <a:solidFill>
                  <a:srgbClr val="FFC000"/>
                </a:solidFill>
                <a:latin typeface="Lucida Sans Unicode"/>
                <a:cs typeface="Lucida Sans Unicode"/>
              </a:rPr>
              <a:t>Holding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Familiar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45" dirty="0">
                <a:solidFill>
                  <a:srgbClr val="FFC000"/>
                </a:solidFill>
                <a:latin typeface="Lucida Sans Unicode"/>
                <a:cs typeface="Lucida Sans Unicode"/>
              </a:rPr>
              <a:t>mantém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os </a:t>
            </a:r>
            <a:r>
              <a:rPr dirty="0">
                <a:solidFill>
                  <a:srgbClr val="FFC000"/>
                </a:solidFill>
                <a:latin typeface="Lucida Sans Unicode"/>
                <a:cs typeface="Lucida Sans Unicode"/>
              </a:rPr>
              <a:t>bens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75" dirty="0">
                <a:solidFill>
                  <a:srgbClr val="FFC000"/>
                </a:solidFill>
                <a:latin typeface="Lucida Sans Unicode"/>
                <a:cs typeface="Lucida Sans Unicode"/>
              </a:rPr>
              <a:t>em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 </a:t>
            </a:r>
            <a:r>
              <a:rPr spc="-509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25" dirty="0">
                <a:solidFill>
                  <a:srgbClr val="FFC000"/>
                </a:solidFill>
                <a:latin typeface="Lucida Sans Unicode"/>
                <a:cs typeface="Lucida Sans Unicode"/>
              </a:rPr>
              <a:t>Cofre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pc="-6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pc="-6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célula </a:t>
            </a:r>
            <a:r>
              <a:rPr lang="pt-BR" spc="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Veículo</a:t>
            </a:r>
            <a:r>
              <a:rPr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lang="pt-BR" spc="75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dentro de</a:t>
            </a:r>
            <a:r>
              <a:rPr spc="-70" dirty="0" smtClean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6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rgbClr val="FFC000"/>
                </a:solidFill>
                <a:latin typeface="Lucida Sans Unicode"/>
                <a:cs typeface="Lucida Sans Unicode"/>
              </a:rPr>
              <a:t>Célula</a:t>
            </a:r>
            <a:r>
              <a:rPr spc="-7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Destino</a:t>
            </a:r>
            <a:endParaRPr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510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775510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55771" y="364940"/>
            <a:ext cx="3513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spc="65" dirty="0" smtClean="0"/>
              <a:t>MODEL</a:t>
            </a:r>
            <a:r>
              <a:rPr lang="pt-BR" sz="2400" b="1" spc="85" dirty="0" smtClean="0"/>
              <a:t>O</a:t>
            </a:r>
            <a:r>
              <a:rPr lang="pt-BR" sz="2400" b="1" spc="-130" dirty="0" smtClean="0"/>
              <a:t> </a:t>
            </a:r>
            <a:r>
              <a:rPr lang="pt-BR" sz="2400" b="1" spc="-25" dirty="0" smtClean="0"/>
              <a:t>D</a:t>
            </a:r>
            <a:r>
              <a:rPr lang="pt-BR" sz="2400" b="1" spc="-15" dirty="0" smtClean="0"/>
              <a:t>E </a:t>
            </a:r>
            <a:r>
              <a:rPr lang="pt-BR" sz="2400" b="1" spc="-85" dirty="0" smtClean="0">
                <a:solidFill>
                  <a:srgbClr val="00B050"/>
                </a:solidFill>
              </a:rPr>
              <a:t> </a:t>
            </a:r>
            <a:r>
              <a:rPr lang="pt-BR" sz="2400" b="1" spc="-220" dirty="0" smtClean="0">
                <a:solidFill>
                  <a:srgbClr val="00B050"/>
                </a:solidFill>
              </a:rPr>
              <a:t>TRÊ</a:t>
            </a:r>
            <a:r>
              <a:rPr lang="pt-BR" sz="2400" b="1" spc="-195" dirty="0" smtClean="0">
                <a:solidFill>
                  <a:srgbClr val="00B050"/>
                </a:solidFill>
              </a:rPr>
              <a:t>S </a:t>
            </a:r>
            <a:r>
              <a:rPr lang="pt-BR" sz="2400" b="1" spc="-130" dirty="0" smtClean="0">
                <a:solidFill>
                  <a:srgbClr val="00B050"/>
                </a:solidFill>
              </a:rPr>
              <a:t> </a:t>
            </a:r>
            <a:r>
              <a:rPr lang="pt-BR" sz="2400" b="1" spc="-30" dirty="0" smtClean="0">
                <a:solidFill>
                  <a:srgbClr val="00B050"/>
                </a:solidFill>
              </a:rPr>
              <a:t>CÉLULAS</a:t>
            </a:r>
            <a:endParaRPr lang="pt-BR" sz="2400" b="1" spc="-30" dirty="0">
              <a:solidFill>
                <a:srgbClr val="00B050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23351" y="1016240"/>
            <a:ext cx="8284426" cy="5371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22605" indent="-146050">
              <a:lnSpc>
                <a:spcPct val="105200"/>
              </a:lnSpc>
              <a:spcBef>
                <a:spcPts val="10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1: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constituímos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Jurídica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que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funcionará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70" dirty="0">
                <a:latin typeface="Lucida Sans Unicode"/>
                <a:cs typeface="Lucida Sans Unicode"/>
              </a:rPr>
              <a:t>como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</a:t>
            </a:r>
            <a:r>
              <a:rPr sz="1600" spc="-6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ECBD31"/>
                </a:solidFill>
                <a:latin typeface="Lucida Sans Unicode"/>
                <a:cs typeface="Lucida Sans Unicode"/>
              </a:rPr>
              <a:t>Cofre</a:t>
            </a:r>
            <a:r>
              <a:rPr sz="1600" spc="1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86995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2: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realizamos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transferência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patrimônio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Física </a:t>
            </a:r>
            <a:r>
              <a:rPr sz="1600" spc="-425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dentr</a:t>
            </a:r>
            <a:r>
              <a:rPr sz="1600" spc="1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35" dirty="0">
                <a:latin typeface="Lucida Sans Unicode"/>
                <a:cs typeface="Lucida Sans Unicode"/>
              </a:rPr>
              <a:t>d</a:t>
            </a:r>
            <a:r>
              <a:rPr sz="1600" spc="12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</a:t>
            </a:r>
            <a:r>
              <a:rPr sz="1600" spc="1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Jurídic</a:t>
            </a:r>
            <a:r>
              <a:rPr sz="1600" spc="4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adotand</a:t>
            </a:r>
            <a:r>
              <a:rPr sz="1600" spc="75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mecanismos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de  </a:t>
            </a:r>
            <a:r>
              <a:rPr sz="1600" spc="-10" dirty="0">
                <a:latin typeface="Lucida Sans Unicode"/>
                <a:cs typeface="Lucida Sans Unicode"/>
              </a:rPr>
              <a:t>maior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eficiência</a:t>
            </a:r>
            <a:r>
              <a:rPr sz="1600" spc="-6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tributária</a:t>
            </a:r>
            <a:r>
              <a:rPr sz="1600" spc="-30" dirty="0">
                <a:latin typeface="Lucida Sans Unicode"/>
                <a:cs typeface="Lucida Sans Unicode"/>
              </a:rPr>
              <a:t>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170180" indent="-146050">
              <a:lnSpc>
                <a:spcPct val="105200"/>
              </a:lnSpc>
              <a:spcBef>
                <a:spcPts val="74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3:</a:t>
            </a:r>
            <a:r>
              <a:rPr sz="1600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constituímos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segunda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Pessoa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Jurídica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00" dirty="0">
                <a:latin typeface="Lucida Sans Unicode"/>
                <a:cs typeface="Lucida Sans Unicode"/>
              </a:rPr>
              <a:t>de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reduzido, </a:t>
            </a:r>
            <a:r>
              <a:rPr sz="1600" spc="60" dirty="0">
                <a:latin typeface="Lucida Sans Unicode"/>
                <a:cs typeface="Lucida Sans Unicode"/>
              </a:rPr>
              <a:t>que </a:t>
            </a:r>
            <a:r>
              <a:rPr sz="1600" spc="15" dirty="0">
                <a:latin typeface="Lucida Sans Unicode"/>
                <a:cs typeface="Lucida Sans Unicode"/>
              </a:rPr>
              <a:t>funcionará </a:t>
            </a:r>
            <a:r>
              <a:rPr sz="1600" spc="75" dirty="0">
                <a:latin typeface="Lucida Sans Unicode"/>
                <a:cs typeface="Lucida Sans Unicode"/>
              </a:rPr>
              <a:t>como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20" dirty="0">
                <a:solidFill>
                  <a:srgbClr val="ECBD31"/>
                </a:solidFill>
                <a:latin typeface="Lucida Sans Unicode"/>
                <a:cs typeface="Lucida Sans Unicode"/>
              </a:rPr>
              <a:t>Veículo </a:t>
            </a:r>
            <a:r>
              <a:rPr sz="1600" spc="130" dirty="0">
                <a:latin typeface="Lucida Sans Unicode"/>
                <a:cs typeface="Lucida Sans Unicode"/>
              </a:rPr>
              <a:t>e </a:t>
            </a:r>
            <a:r>
              <a:rPr sz="1600" spc="-30" dirty="0">
                <a:latin typeface="Lucida Sans Unicode"/>
                <a:cs typeface="Lucida Sans Unicode"/>
              </a:rPr>
              <a:t>integralizamos </a:t>
            </a:r>
            <a:r>
              <a:rPr sz="1600" spc="-25" dirty="0">
                <a:latin typeface="Lucida Sans Unicode"/>
                <a:cs typeface="Lucida Sans Unicode"/>
              </a:rPr>
              <a:t> seu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quotas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Cofre.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10033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4: </a:t>
            </a:r>
            <a:r>
              <a:rPr sz="1600" spc="-40" dirty="0">
                <a:latin typeface="Lucida Sans Unicode"/>
                <a:cs typeface="Lucida Sans Unicode"/>
              </a:rPr>
              <a:t>constituímos </a:t>
            </a:r>
            <a:r>
              <a:rPr sz="1600" spc="55" dirty="0">
                <a:latin typeface="Lucida Sans Unicode"/>
                <a:cs typeface="Lucida Sans Unicode"/>
              </a:rPr>
              <a:t>uma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Destino </a:t>
            </a:r>
            <a:r>
              <a:rPr sz="1600" spc="80" dirty="0">
                <a:latin typeface="Lucida Sans Unicode"/>
                <a:cs typeface="Lucida Sans Unicode"/>
              </a:rPr>
              <a:t>com </a:t>
            </a:r>
            <a:r>
              <a:rPr sz="1600" spc="40" dirty="0">
                <a:latin typeface="Lucida Sans Unicode"/>
                <a:cs typeface="Lucida Sans Unicode"/>
              </a:rPr>
              <a:t>capital </a:t>
            </a:r>
            <a:r>
              <a:rPr sz="1600" spc="-5" dirty="0">
                <a:latin typeface="Lucida Sans Unicode"/>
                <a:cs typeface="Lucida Sans Unicode"/>
              </a:rPr>
              <a:t>social 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reduzido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30" dirty="0">
                <a:latin typeface="Lucida Sans Unicode"/>
                <a:cs typeface="Lucida Sans Unicode"/>
              </a:rPr>
              <a:t>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15" dirty="0">
                <a:latin typeface="Lucida Sans Unicode"/>
                <a:cs typeface="Lucida Sans Unicode"/>
              </a:rPr>
              <a:t>sem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nenhum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vínculo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80" dirty="0">
                <a:latin typeface="Lucida Sans Unicode"/>
                <a:cs typeface="Lucida Sans Unicode"/>
              </a:rPr>
              <a:t>com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5" dirty="0">
                <a:latin typeface="Lucida Sans Unicode"/>
                <a:cs typeface="Lucida Sans Unicode"/>
              </a:rPr>
              <a:t>o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sistema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das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duas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45" dirty="0">
                <a:latin typeface="Lucida Sans Unicode"/>
                <a:cs typeface="Lucida Sans Unicode"/>
              </a:rPr>
              <a:t>primeiras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células.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508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5:</a:t>
            </a:r>
            <a:r>
              <a:rPr sz="16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realizamos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os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atos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contratuais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100" dirty="0">
                <a:latin typeface="Lucida Sans Unicode"/>
                <a:cs typeface="Lucida Sans Unicode"/>
              </a:rPr>
              <a:t>de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planejamento</a:t>
            </a:r>
            <a:r>
              <a:rPr sz="1600" spc="-50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ECBD31"/>
                </a:solidFill>
                <a:latin typeface="Lucida Sans Unicode"/>
                <a:cs typeface="Lucida Sans Unicode"/>
              </a:rPr>
              <a:t>sucessório </a:t>
            </a:r>
            <a:r>
              <a:rPr sz="1600" spc="-425" dirty="0">
                <a:solidFill>
                  <a:srgbClr val="ECBD31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>
                <a:solidFill>
                  <a:srgbClr val="ECBD31"/>
                </a:solidFill>
                <a:latin typeface="Lucida Sans Unicode"/>
                <a:cs typeface="Lucida Sans Unicode"/>
              </a:rPr>
              <a:t>na </a:t>
            </a:r>
            <a:r>
              <a:rPr sz="1600" spc="30" dirty="0">
                <a:solidFill>
                  <a:srgbClr val="ECBD31"/>
                </a:solidFill>
                <a:latin typeface="Lucida Sans Unicode"/>
                <a:cs typeface="Lucida Sans Unicode"/>
              </a:rPr>
              <a:t>Célula </a:t>
            </a:r>
            <a:r>
              <a:rPr sz="1600" spc="-30" dirty="0">
                <a:solidFill>
                  <a:srgbClr val="ECBD31"/>
                </a:solidFill>
                <a:latin typeface="Lucida Sans Unicode"/>
                <a:cs typeface="Lucida Sans Unicode"/>
              </a:rPr>
              <a:t>Destino</a:t>
            </a:r>
            <a:r>
              <a:rPr sz="1600" spc="-30" dirty="0">
                <a:latin typeface="Lucida Sans Unicode"/>
                <a:cs typeface="Lucida Sans Unicode"/>
              </a:rPr>
              <a:t>, </a:t>
            </a:r>
            <a:r>
              <a:rPr sz="1600" spc="55" dirty="0">
                <a:latin typeface="Lucida Sans Unicode"/>
                <a:cs typeface="Lucida Sans Unicode"/>
              </a:rPr>
              <a:t>o </a:t>
            </a:r>
            <a:r>
              <a:rPr sz="1600" spc="60" dirty="0">
                <a:latin typeface="Lucida Sans Unicode"/>
                <a:cs typeface="Lucida Sans Unicode"/>
              </a:rPr>
              <a:t>que </a:t>
            </a:r>
            <a:r>
              <a:rPr sz="1600" spc="5" dirty="0">
                <a:latin typeface="Lucida Sans Unicode"/>
                <a:cs typeface="Lucida Sans Unicode"/>
              </a:rPr>
              <a:t>assegurará </a:t>
            </a:r>
            <a:r>
              <a:rPr sz="1600" spc="180" dirty="0">
                <a:latin typeface="Lucida Sans Unicode"/>
                <a:cs typeface="Lucida Sans Unicode"/>
              </a:rPr>
              <a:t>a </a:t>
            </a:r>
            <a:r>
              <a:rPr sz="1600" spc="60" dirty="0">
                <a:latin typeface="Lucida Sans Unicode"/>
                <a:cs typeface="Lucida Sans Unicode"/>
              </a:rPr>
              <a:t>manutenção </a:t>
            </a:r>
            <a:r>
              <a:rPr sz="1600" spc="65" dirty="0">
                <a:latin typeface="Lucida Sans Unicode"/>
                <a:cs typeface="Lucida Sans Unicode"/>
              </a:rPr>
              <a:t>do </a:t>
            </a:r>
            <a:r>
              <a:rPr sz="1600" spc="5" dirty="0">
                <a:latin typeface="Lucida Sans Unicode"/>
                <a:cs typeface="Lucida Sans Unicode"/>
              </a:rPr>
              <a:t>controle </a:t>
            </a:r>
            <a:r>
              <a:rPr sz="1600" spc="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pelos </a:t>
            </a:r>
            <a:r>
              <a:rPr sz="1600" spc="-25" dirty="0">
                <a:latin typeface="Lucida Sans Unicode"/>
                <a:cs typeface="Lucida Sans Unicode"/>
              </a:rPr>
              <a:t>pais, garantindo-lhes </a:t>
            </a:r>
            <a:r>
              <a:rPr sz="1600" spc="55" dirty="0">
                <a:latin typeface="Lucida Sans Unicode"/>
                <a:cs typeface="Lucida Sans Unicode"/>
              </a:rPr>
              <a:t>o </a:t>
            </a:r>
            <a:r>
              <a:rPr sz="1600" spc="-30" dirty="0">
                <a:latin typeface="Lucida Sans Unicode"/>
                <a:cs typeface="Lucida Sans Unicode"/>
              </a:rPr>
              <a:t>direito </a:t>
            </a:r>
            <a:r>
              <a:rPr sz="1600" spc="100" dirty="0">
                <a:latin typeface="Lucida Sans Unicode"/>
                <a:cs typeface="Lucida Sans Unicode"/>
              </a:rPr>
              <a:t>de </a:t>
            </a:r>
            <a:r>
              <a:rPr sz="1600" spc="15" dirty="0">
                <a:latin typeface="Lucida Sans Unicode"/>
                <a:cs typeface="Lucida Sans Unicode"/>
              </a:rPr>
              <a:t>arrependimento </a:t>
            </a:r>
            <a:r>
              <a:rPr sz="1600" spc="35" dirty="0">
                <a:latin typeface="Lucida Sans Unicode"/>
                <a:cs typeface="Lucida Sans Unicode"/>
              </a:rPr>
              <a:t>e, ainda, </a:t>
            </a:r>
            <a:r>
              <a:rPr sz="1600" spc="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su</a:t>
            </a:r>
            <a:r>
              <a:rPr sz="1600" spc="-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0" dirty="0">
                <a:latin typeface="Lucida Sans Unicode"/>
                <a:cs typeface="Lucida Sans Unicode"/>
              </a:rPr>
              <a:t>eficáci</a:t>
            </a:r>
            <a:r>
              <a:rPr sz="1600" spc="8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75" dirty="0">
                <a:latin typeface="Lucida Sans Unicode"/>
                <a:cs typeface="Lucida Sans Unicode"/>
              </a:rPr>
              <a:t>com</a:t>
            </a:r>
            <a:r>
              <a:rPr sz="1600" spc="7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gatilh</a:t>
            </a:r>
            <a:r>
              <a:rPr sz="1600" dirty="0">
                <a:latin typeface="Lucida Sans Unicode"/>
                <a:cs typeface="Lucida Sans Unicode"/>
              </a:rPr>
              <a:t>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par</a:t>
            </a:r>
            <a:r>
              <a:rPr sz="1600" spc="75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70" dirty="0">
                <a:latin typeface="Lucida Sans Unicode"/>
                <a:cs typeface="Lucida Sans Unicode"/>
              </a:rPr>
              <a:t>o</a:t>
            </a:r>
            <a:r>
              <a:rPr sz="1600" spc="-5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80" dirty="0">
                <a:latin typeface="Lucida Sans Unicode"/>
                <a:cs typeface="Lucida Sans Unicode"/>
              </a:rPr>
              <a:t>filho</a:t>
            </a:r>
            <a:r>
              <a:rPr sz="1600" spc="-85" dirty="0">
                <a:latin typeface="Lucida Sans Unicode"/>
                <a:cs typeface="Lucida Sans Unicode"/>
              </a:rPr>
              <a:t>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vire</a:t>
            </a:r>
            <a:r>
              <a:rPr sz="1600" spc="-30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exercer,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u</a:t>
            </a:r>
            <a:r>
              <a:rPr sz="1600" spc="-5" dirty="0">
                <a:latin typeface="Lucida Sans Unicode"/>
                <a:cs typeface="Lucida Sans Unicode"/>
              </a:rPr>
              <a:t>m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5" dirty="0">
                <a:latin typeface="Lucida Sans Unicode"/>
                <a:cs typeface="Lucida Sans Unicode"/>
              </a:rPr>
              <a:t>dia.</a:t>
            </a:r>
            <a:endParaRPr sz="1600" dirty="0">
              <a:latin typeface="Lucida Sans Unicode"/>
              <a:cs typeface="Lucida Sans Unicode"/>
            </a:endParaRPr>
          </a:p>
          <a:p>
            <a:pPr marL="184150" marR="257810" indent="-146050">
              <a:lnSpc>
                <a:spcPct val="105200"/>
              </a:lnSpc>
              <a:spcBef>
                <a:spcPts val="750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sz="1600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Passo</a:t>
            </a:r>
            <a:r>
              <a:rPr sz="16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Lucida Sans Unicode"/>
                <a:cs typeface="Lucida Sans Unicode"/>
              </a:rPr>
              <a:t>6: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spc="180" dirty="0">
                <a:latin typeface="Lucida Sans Unicode"/>
                <a:cs typeface="Lucida Sans Unicode"/>
              </a:rPr>
              <a:t>a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Destino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20" dirty="0">
                <a:latin typeface="Lucida Sans Unicode"/>
                <a:cs typeface="Lucida Sans Unicode"/>
              </a:rPr>
              <a:t>adquire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quotas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do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40" dirty="0">
                <a:latin typeface="Lucida Sans Unicode"/>
                <a:cs typeface="Lucida Sans Unicode"/>
              </a:rPr>
              <a:t>capital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social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125" dirty="0">
                <a:latin typeface="Lucida Sans Unicode"/>
                <a:cs typeface="Lucida Sans Unicode"/>
              </a:rPr>
              <a:t>da </a:t>
            </a:r>
            <a:r>
              <a:rPr sz="1600" spc="-430" dirty="0">
                <a:latin typeface="Lucida Sans Unicode"/>
                <a:cs typeface="Lucida Sans Unicode"/>
              </a:rPr>
              <a:t> </a:t>
            </a:r>
            <a:r>
              <a:rPr sz="1600" spc="30" dirty="0">
                <a:latin typeface="Lucida Sans Unicode"/>
                <a:cs typeface="Lucida Sans Unicode"/>
              </a:rPr>
              <a:t>Célula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10" dirty="0">
                <a:latin typeface="Lucida Sans Unicode"/>
                <a:cs typeface="Lucida Sans Unicode"/>
              </a:rPr>
              <a:t>Veículo.</a:t>
            </a:r>
            <a:endParaRPr sz="1600" dirty="0">
              <a:latin typeface="Lucida Sans Unicode"/>
              <a:cs typeface="Lucida Sans Unicode"/>
            </a:endParaRPr>
          </a:p>
          <a:p>
            <a:pPr marL="12700" marR="34925">
              <a:lnSpc>
                <a:spcPct val="104800"/>
              </a:lnSpc>
              <a:spcBef>
                <a:spcPts val="715"/>
              </a:spcBef>
            </a:pPr>
            <a:r>
              <a:rPr lang="pt-BR" sz="2000" b="1" i="1" spc="-35" dirty="0" smtClean="0">
                <a:solidFill>
                  <a:srgbClr val="ECBD31"/>
                </a:solidFill>
                <a:latin typeface="Arial"/>
                <a:cs typeface="Arial"/>
              </a:rPr>
              <a:t>  </a:t>
            </a:r>
            <a:r>
              <a:rPr b="1" i="1" spc="-35" dirty="0" err="1" smtClean="0">
                <a:solidFill>
                  <a:srgbClr val="ECBD31"/>
                </a:solidFill>
                <a:latin typeface="Arial"/>
                <a:cs typeface="Arial"/>
              </a:rPr>
              <a:t>Obs</a:t>
            </a:r>
            <a:r>
              <a:rPr b="1" i="1" spc="-35" dirty="0">
                <a:solidFill>
                  <a:srgbClr val="ECBD31"/>
                </a:solidFill>
                <a:latin typeface="Arial"/>
                <a:cs typeface="Arial"/>
              </a:rPr>
              <a:t>: </a:t>
            </a:r>
            <a:r>
              <a:rPr i="1" spc="-20" dirty="0">
                <a:solidFill>
                  <a:srgbClr val="ECBD31"/>
                </a:solidFill>
                <a:latin typeface="Arial"/>
                <a:cs typeface="Arial"/>
              </a:rPr>
              <a:t>os </a:t>
            </a:r>
            <a:r>
              <a:rPr i="1" spc="65" dirty="0">
                <a:solidFill>
                  <a:srgbClr val="ECBD31"/>
                </a:solidFill>
                <a:latin typeface="Arial"/>
                <a:cs typeface="Arial"/>
              </a:rPr>
              <a:t>bens </a:t>
            </a:r>
            <a:r>
              <a:rPr i="1" spc="155" dirty="0">
                <a:solidFill>
                  <a:srgbClr val="ECBD31"/>
                </a:solidFill>
                <a:latin typeface="Arial"/>
                <a:cs typeface="Arial"/>
              </a:rPr>
              <a:t>permanecem na </a:t>
            </a:r>
            <a:r>
              <a:rPr i="1" spc="85" dirty="0">
                <a:solidFill>
                  <a:srgbClr val="ECBD31"/>
                </a:solidFill>
                <a:latin typeface="Arial"/>
                <a:cs typeface="Arial"/>
              </a:rPr>
              <a:t>Célula </a:t>
            </a:r>
            <a:r>
              <a:rPr i="1" spc="75" dirty="0">
                <a:solidFill>
                  <a:srgbClr val="ECBD31"/>
                </a:solidFill>
                <a:latin typeface="Arial"/>
                <a:cs typeface="Arial"/>
              </a:rPr>
              <a:t>Cofre. </a:t>
            </a:r>
            <a:r>
              <a:rPr i="1" spc="160" dirty="0">
                <a:latin typeface="Arial"/>
                <a:cs typeface="Arial"/>
              </a:rPr>
              <a:t>O </a:t>
            </a:r>
            <a:r>
              <a:rPr i="1" spc="105" dirty="0" err="1" smtClean="0">
                <a:latin typeface="Arial"/>
                <a:cs typeface="Arial"/>
              </a:rPr>
              <a:t>controle</a:t>
            </a:r>
            <a:r>
              <a:rPr i="1" spc="-10" dirty="0" smtClean="0">
                <a:latin typeface="Arial"/>
                <a:cs typeface="Arial"/>
              </a:rPr>
              <a:t> </a:t>
            </a:r>
            <a:r>
              <a:rPr i="1" spc="225" dirty="0">
                <a:latin typeface="Arial"/>
                <a:cs typeface="Arial"/>
              </a:rPr>
              <a:t>da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lang="pt-BR" i="1" spc="-5" dirty="0" smtClean="0">
                <a:latin typeface="Arial"/>
                <a:cs typeface="Arial"/>
              </a:rPr>
              <a:t>c</a:t>
            </a:r>
            <a:r>
              <a:rPr i="1" spc="85" dirty="0" err="1" smtClean="0">
                <a:latin typeface="Arial"/>
                <a:cs typeface="Arial"/>
              </a:rPr>
              <a:t>élula</a:t>
            </a:r>
            <a:r>
              <a:rPr i="1" spc="-5" dirty="0" smtClean="0">
                <a:latin typeface="Arial"/>
                <a:cs typeface="Arial"/>
              </a:rPr>
              <a:t> </a:t>
            </a:r>
            <a:r>
              <a:rPr lang="pt-BR" i="1" spc="-5" dirty="0" smtClean="0">
                <a:latin typeface="Arial"/>
                <a:cs typeface="Arial"/>
              </a:rPr>
              <a:t> </a:t>
            </a:r>
          </a:p>
          <a:p>
            <a:pPr marL="12700" marR="34925">
              <a:lnSpc>
                <a:spcPct val="104800"/>
              </a:lnSpc>
              <a:spcBef>
                <a:spcPts val="715"/>
              </a:spcBef>
            </a:pPr>
            <a:r>
              <a:rPr lang="pt-BR" i="1" spc="-5" dirty="0">
                <a:latin typeface="Arial"/>
                <a:cs typeface="Arial"/>
              </a:rPr>
              <a:t> </a:t>
            </a:r>
            <a:r>
              <a:rPr lang="pt-BR" i="1" spc="-5" dirty="0" smtClean="0">
                <a:latin typeface="Arial"/>
                <a:cs typeface="Arial"/>
              </a:rPr>
              <a:t> </a:t>
            </a:r>
            <a:r>
              <a:rPr i="1" spc="95" dirty="0" err="1" smtClean="0">
                <a:latin typeface="Arial"/>
                <a:cs typeface="Arial"/>
              </a:rPr>
              <a:t>Cofre</a:t>
            </a:r>
            <a:r>
              <a:rPr i="1" spc="-10" dirty="0" smtClean="0">
                <a:latin typeface="Arial"/>
                <a:cs typeface="Arial"/>
              </a:rPr>
              <a:t> </a:t>
            </a:r>
            <a:r>
              <a:rPr i="1" spc="120" dirty="0">
                <a:latin typeface="Arial"/>
                <a:cs typeface="Arial"/>
              </a:rPr>
              <a:t>fica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200" dirty="0">
                <a:latin typeface="Arial"/>
                <a:cs typeface="Arial"/>
              </a:rPr>
              <a:t>com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spc="225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85" dirty="0">
                <a:latin typeface="Arial"/>
                <a:cs typeface="Arial"/>
              </a:rPr>
              <a:t>Célula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spc="75" dirty="0">
                <a:latin typeface="Arial"/>
                <a:cs typeface="Arial"/>
              </a:rPr>
              <a:t>Veículo</a:t>
            </a:r>
            <a:r>
              <a:rPr i="1" spc="105" dirty="0">
                <a:latin typeface="Arial"/>
                <a:cs typeface="Arial"/>
              </a:rPr>
              <a:t> </a:t>
            </a:r>
            <a:r>
              <a:rPr i="1" spc="165" dirty="0">
                <a:solidFill>
                  <a:srgbClr val="ECBD31"/>
                </a:solidFill>
                <a:latin typeface="Arial"/>
                <a:cs typeface="Arial"/>
              </a:rPr>
              <a:t>e </a:t>
            </a:r>
            <a:r>
              <a:rPr i="1" spc="-484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55" dirty="0">
                <a:solidFill>
                  <a:srgbClr val="ECBD31"/>
                </a:solidFill>
                <a:latin typeface="Arial"/>
                <a:cs typeface="Arial"/>
              </a:rPr>
              <a:t>esta,</a:t>
            </a:r>
            <a:r>
              <a:rPr i="1" spc="-1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05" dirty="0">
                <a:solidFill>
                  <a:srgbClr val="ECBD31"/>
                </a:solidFill>
                <a:latin typeface="Arial"/>
                <a:cs typeface="Arial"/>
              </a:rPr>
              <a:t>por</a:t>
            </a:r>
            <a:r>
              <a:rPr i="1" spc="-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30" dirty="0">
                <a:solidFill>
                  <a:srgbClr val="ECBD31"/>
                </a:solidFill>
                <a:latin typeface="Arial"/>
                <a:cs typeface="Arial"/>
              </a:rPr>
              <a:t>sua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25" dirty="0">
                <a:solidFill>
                  <a:srgbClr val="ECBD31"/>
                </a:solidFill>
                <a:latin typeface="Arial"/>
                <a:cs typeface="Arial"/>
              </a:rPr>
              <a:t>vez,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65" dirty="0">
                <a:solidFill>
                  <a:srgbClr val="ECBD31"/>
                </a:solidFill>
                <a:latin typeface="Arial"/>
                <a:cs typeface="Arial"/>
              </a:rPr>
              <a:t>é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35" dirty="0" err="1">
                <a:solidFill>
                  <a:srgbClr val="ECBD31"/>
                </a:solidFill>
                <a:latin typeface="Arial"/>
                <a:cs typeface="Arial"/>
              </a:rPr>
              <a:t>controlada</a:t>
            </a:r>
            <a:r>
              <a:rPr i="1" spc="-1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endParaRPr lang="pt-BR" i="1" spc="-15" dirty="0" smtClean="0">
              <a:solidFill>
                <a:srgbClr val="ECBD31"/>
              </a:solidFill>
              <a:latin typeface="Arial"/>
              <a:cs typeface="Arial"/>
            </a:endParaRPr>
          </a:p>
          <a:p>
            <a:pPr marL="12700" marR="34925">
              <a:lnSpc>
                <a:spcPct val="104800"/>
              </a:lnSpc>
              <a:spcBef>
                <a:spcPts val="715"/>
              </a:spcBef>
            </a:pPr>
            <a:r>
              <a:rPr lang="pt-BR" i="1" spc="-15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lang="pt-BR" i="1" spc="-15" dirty="0" smtClean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140" dirty="0" smtClean="0">
                <a:solidFill>
                  <a:srgbClr val="ECBD31"/>
                </a:solidFill>
                <a:latin typeface="Arial"/>
                <a:cs typeface="Arial"/>
              </a:rPr>
              <a:t>pela</a:t>
            </a:r>
            <a:r>
              <a:rPr i="1" spc="-5" dirty="0" smtClean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85" dirty="0">
                <a:solidFill>
                  <a:srgbClr val="ECBD31"/>
                </a:solidFill>
                <a:latin typeface="Arial"/>
                <a:cs typeface="Arial"/>
              </a:rPr>
              <a:t>Célula</a:t>
            </a:r>
            <a:r>
              <a:rPr i="1" spc="-10" dirty="0">
                <a:solidFill>
                  <a:srgbClr val="ECBD31"/>
                </a:solidFill>
                <a:latin typeface="Arial"/>
                <a:cs typeface="Arial"/>
              </a:rPr>
              <a:t> </a:t>
            </a:r>
            <a:r>
              <a:rPr i="1" spc="35" dirty="0">
                <a:solidFill>
                  <a:srgbClr val="ECBD31"/>
                </a:solidFill>
                <a:latin typeface="Arial"/>
                <a:cs typeface="Arial"/>
              </a:rPr>
              <a:t>Destino.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7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4080683" y="1085040"/>
            <a:ext cx="44341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3200" b="1" spc="35" dirty="0" smtClean="0"/>
              <a:t>ATENÇÃO</a:t>
            </a:r>
            <a:r>
              <a:rPr lang="pt-BR" sz="3200" b="1" spc="-140" dirty="0" smtClean="0"/>
              <a:t> </a:t>
            </a:r>
            <a:r>
              <a:rPr lang="pt-BR" sz="3200" b="1" dirty="0" smtClean="0"/>
              <a:t>ESPECIAL</a:t>
            </a:r>
            <a:r>
              <a:rPr lang="pt-BR" sz="3200" b="1" spc="-135" dirty="0" smtClean="0"/>
              <a:t> </a:t>
            </a:r>
            <a:r>
              <a:rPr lang="pt-BR" sz="3200" b="1" spc="210" dirty="0" smtClean="0"/>
              <a:t>AO</a:t>
            </a:r>
            <a:r>
              <a:rPr lang="pt-BR" sz="3200" b="1" spc="-135" dirty="0" smtClean="0"/>
              <a:t> </a:t>
            </a:r>
            <a:r>
              <a:rPr lang="pt-BR" sz="3200" b="1" spc="-254" dirty="0" smtClean="0">
                <a:solidFill>
                  <a:srgbClr val="0070C0"/>
                </a:solidFill>
              </a:rPr>
              <a:t>ITBI</a:t>
            </a:r>
            <a:endParaRPr lang="pt-BR" sz="3200" b="1" spc="-254" dirty="0">
              <a:solidFill>
                <a:srgbClr val="0070C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815153" y="2769165"/>
            <a:ext cx="6852755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12065" indent="-333375" algn="r">
              <a:lnSpc>
                <a:spcPct val="125000"/>
              </a:lnSpc>
              <a:spcBef>
                <a:spcPts val="100"/>
              </a:spcBef>
            </a:pPr>
            <a:r>
              <a:rPr sz="2000" spc="-5" dirty="0">
                <a:solidFill>
                  <a:srgbClr val="0070C0"/>
                </a:solidFill>
                <a:latin typeface="Lucida Sans Unicode"/>
                <a:cs typeface="Lucida Sans Unicode"/>
              </a:rPr>
              <a:t>Algumas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0070C0"/>
                </a:solidFill>
                <a:latin typeface="Lucida Sans Unicode"/>
                <a:cs typeface="Lucida Sans Unicode"/>
              </a:rPr>
              <a:t>cidades</a:t>
            </a:r>
            <a:r>
              <a:rPr sz="20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0070C0"/>
                </a:solidFill>
                <a:latin typeface="Lucida Sans Unicode"/>
                <a:cs typeface="Lucida Sans Unicode"/>
              </a:rPr>
              <a:t>vêm</a:t>
            </a:r>
            <a:r>
              <a:rPr sz="20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adotando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0" dirty="0">
                <a:solidFill>
                  <a:srgbClr val="0070C0"/>
                </a:solidFill>
                <a:latin typeface="Lucida Sans Unicode"/>
                <a:cs typeface="Lucida Sans Unicode"/>
              </a:rPr>
              <a:t>erroneamente</a:t>
            </a:r>
            <a:r>
              <a:rPr sz="20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Lucida Sans Unicode"/>
                <a:cs typeface="Lucida Sans Unicode"/>
              </a:rPr>
              <a:t>uma </a:t>
            </a:r>
            <a:r>
              <a:rPr sz="2000" spc="-50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95" dirty="0">
                <a:solidFill>
                  <a:srgbClr val="0070C0"/>
                </a:solidFill>
                <a:latin typeface="Lucida Sans Unicode"/>
                <a:cs typeface="Lucida Sans Unicode"/>
              </a:rPr>
              <a:t>cobranç</a:t>
            </a:r>
            <a:r>
              <a:rPr sz="2000" spc="10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</a:t>
            </a:r>
            <a:r>
              <a:rPr sz="2000" spc="114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35" dirty="0">
                <a:solidFill>
                  <a:srgbClr val="0070C0"/>
                </a:solidFill>
                <a:latin typeface="Lucida Sans Unicode"/>
                <a:cs typeface="Lucida Sans Unicode"/>
              </a:rPr>
              <a:t>ITBI</a:t>
            </a:r>
            <a:r>
              <a:rPr sz="20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Jurisprudênci</a:t>
            </a:r>
            <a:r>
              <a:rPr sz="2000" spc="1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0070C0"/>
                </a:solidFill>
                <a:latin typeface="Lucida Sans Unicode"/>
                <a:cs typeface="Lucida Sans Unicode"/>
              </a:rPr>
              <a:t>ve</a:t>
            </a:r>
            <a:r>
              <a:rPr sz="2000" spc="10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Lucida Sans Unicode"/>
                <a:cs typeface="Lucida Sans Unicode"/>
              </a:rPr>
              <a:t>intervindo 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contr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0070C0"/>
                </a:solidFill>
                <a:latin typeface="Lucida Sans Unicode"/>
                <a:cs typeface="Lucida Sans Unicode"/>
              </a:rPr>
              <a:t>esse</a:t>
            </a:r>
            <a:r>
              <a:rPr sz="2000" spc="-6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Lucida Sans Unicode"/>
                <a:cs typeface="Lucida Sans Unicode"/>
              </a:rPr>
              <a:t>municípios</a:t>
            </a:r>
            <a:r>
              <a:rPr sz="2000" spc="-25" dirty="0">
                <a:solidFill>
                  <a:srgbClr val="0070C0"/>
                </a:solidFill>
                <a:latin typeface="Lucida Sans Unicode"/>
                <a:cs typeface="Lucida Sans Unicode"/>
              </a:rPr>
              <a:t>.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Ma</a:t>
            </a:r>
            <a:r>
              <a:rPr sz="2000" spc="25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é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important</a:t>
            </a:r>
            <a:r>
              <a:rPr sz="2000" spc="5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estar  </a:t>
            </a:r>
            <a:r>
              <a:rPr sz="2000" spc="45" dirty="0">
                <a:solidFill>
                  <a:srgbClr val="0070C0"/>
                </a:solidFill>
                <a:latin typeface="Lucida Sans Unicode"/>
                <a:cs typeface="Lucida Sans Unicode"/>
              </a:rPr>
              <a:t>ciente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da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possibilidade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de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haver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70C0"/>
                </a:solidFill>
                <a:latin typeface="Lucida Sans Unicode"/>
                <a:cs typeface="Lucida Sans Unicode"/>
              </a:rPr>
              <a:t>tal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95" dirty="0">
                <a:solidFill>
                  <a:srgbClr val="0070C0"/>
                </a:solidFill>
                <a:latin typeface="Lucida Sans Unicode"/>
                <a:cs typeface="Lucida Sans Unicode"/>
              </a:rPr>
              <a:t>cobrança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90" dirty="0">
                <a:solidFill>
                  <a:srgbClr val="0070C0"/>
                </a:solidFill>
                <a:latin typeface="Lucida Sans Unicode"/>
                <a:cs typeface="Lucida Sans Unicode"/>
              </a:rPr>
              <a:t>na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95"/>
              </a:spcBef>
            </a:pPr>
            <a:r>
              <a:rPr sz="2000" spc="60" dirty="0">
                <a:solidFill>
                  <a:srgbClr val="0070C0"/>
                </a:solidFill>
                <a:latin typeface="Lucida Sans Unicode"/>
                <a:cs typeface="Lucida Sans Unicode"/>
              </a:rPr>
              <a:t>formação</a:t>
            </a:r>
            <a:r>
              <a:rPr sz="20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do</a:t>
            </a:r>
            <a:r>
              <a:rPr sz="2000" spc="-10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0070C0"/>
                </a:solidFill>
                <a:latin typeface="Lucida Sans Unicode"/>
                <a:cs typeface="Lucida Sans Unicode"/>
              </a:rPr>
              <a:t>sistema.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75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838196" y="548636"/>
            <a:ext cx="8149050" cy="576072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60716" y="933996"/>
            <a:ext cx="6973387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COMPOSIÇÃO FAMILIAR:</a:t>
            </a:r>
          </a:p>
          <a:p>
            <a:pPr marL="12700" marR="5080">
              <a:lnSpc>
                <a:spcPts val="3460"/>
              </a:lnSpc>
              <a:spcBef>
                <a:spcPts val="530"/>
              </a:spcBef>
            </a:pPr>
            <a:endParaRPr lang="pt-BR" sz="2800" b="1" spc="-55" dirty="0" smtClean="0">
              <a:latin typeface="Century" panose="02040604050505020304" pitchFamily="18" charset="0"/>
            </a:endParaRPr>
          </a:p>
          <a:p>
            <a:pPr marR="5080"/>
            <a:r>
              <a:rPr lang="pt-BR" sz="2800" b="1" spc="-55" dirty="0" smtClean="0">
                <a:latin typeface="Century" panose="02040604050505020304" pitchFamily="18" charset="0"/>
              </a:rPr>
              <a:t>Alex Vieira </a:t>
            </a:r>
            <a:r>
              <a:rPr lang="pt-BR" sz="2800" b="1" spc="-55" dirty="0" smtClean="0">
                <a:latin typeface="Century" panose="02040604050505020304" pitchFamily="18" charset="0"/>
              </a:rPr>
              <a:t>e </a:t>
            </a:r>
            <a:r>
              <a:rPr lang="pt-BR" sz="2800" b="1" spc="-55" dirty="0" smtClean="0">
                <a:latin typeface="Century" panose="02040604050505020304" pitchFamily="18" charset="0"/>
              </a:rPr>
              <a:t>Esposa</a:t>
            </a:r>
          </a:p>
          <a:p>
            <a:pPr marR="5080"/>
            <a:endParaRPr lang="pt-BR" sz="2800" b="1" spc="-55" dirty="0" smtClean="0">
              <a:latin typeface="Century" panose="02040604050505020304" pitchFamily="18" charset="0"/>
            </a:endParaRPr>
          </a:p>
          <a:p>
            <a:pPr marR="5080"/>
            <a:r>
              <a:rPr lang="pt-BR" sz="2800" b="1" spc="-55" dirty="0" smtClean="0">
                <a:latin typeface="Century" panose="02040604050505020304" pitchFamily="18" charset="0"/>
              </a:rPr>
              <a:t>Regime de Bens: Separação Parcial</a:t>
            </a:r>
          </a:p>
          <a:p>
            <a:pPr marR="5080"/>
            <a:endParaRPr lang="pt-BR" sz="2800" b="1" spc="-55" dirty="0">
              <a:latin typeface="Century" panose="02040604050505020304" pitchFamily="18" charset="0"/>
            </a:endParaRPr>
          </a:p>
          <a:p>
            <a:pPr marR="5080"/>
            <a:r>
              <a:rPr lang="pt-BR" sz="2800" b="1" spc="-55" dirty="0" smtClean="0">
                <a:latin typeface="Century" panose="02040604050505020304" pitchFamily="18" charset="0"/>
              </a:rPr>
              <a:t>Nº de Filhos: 02</a:t>
            </a:r>
          </a:p>
          <a:p>
            <a:pPr marR="5080"/>
            <a:r>
              <a:rPr lang="pt-BR" sz="2800" b="1" spc="-55" dirty="0">
                <a:latin typeface="Century" panose="02040604050505020304" pitchFamily="18" charset="0"/>
              </a:rPr>
              <a:t> </a:t>
            </a:r>
            <a:endParaRPr lang="pt-BR" sz="2800" b="1" spc="-55" dirty="0" smtClean="0">
              <a:latin typeface="Century" panose="02040604050505020304" pitchFamily="18" charset="0"/>
            </a:endParaRPr>
          </a:p>
          <a:p>
            <a:pPr marR="5080"/>
            <a:r>
              <a:rPr lang="pt-BR" sz="2800" b="1" spc="-55" dirty="0" smtClean="0">
                <a:latin typeface="Century" panose="02040604050505020304" pitchFamily="18" charset="0"/>
              </a:rPr>
              <a:t>Se Casados – Regime de Bens:</a:t>
            </a:r>
          </a:p>
          <a:p>
            <a:pPr marR="5080"/>
            <a:endParaRPr lang="pt-BR" sz="2800" b="1" spc="-55" dirty="0">
              <a:latin typeface="Century" panose="02040604050505020304" pitchFamily="18" charset="0"/>
            </a:endParaRPr>
          </a:p>
          <a:p>
            <a:pPr marR="5080"/>
            <a:r>
              <a:rPr lang="pt-BR" sz="2800" b="1" spc="-55" dirty="0" smtClean="0">
                <a:latin typeface="Century" panose="02040604050505020304" pitchFamily="18" charset="0"/>
              </a:rPr>
              <a:t>Reside em Cuiabá-MT</a:t>
            </a:r>
            <a:endParaRPr lang="pt-BR" sz="2800" b="1" spc="-55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3848669" y="1020563"/>
            <a:ext cx="52037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pt-BR" sz="4000" b="1" spc="65" dirty="0" smtClean="0"/>
              <a:t>FORMA</a:t>
            </a:r>
            <a:r>
              <a:rPr lang="pt-BR" sz="4000" b="1" spc="-175" dirty="0" smtClean="0"/>
              <a:t> </a:t>
            </a:r>
            <a:r>
              <a:rPr lang="pt-BR" sz="4000" b="1" spc="-20" dirty="0" smtClean="0">
                <a:solidFill>
                  <a:srgbClr val="00B050"/>
                </a:solidFill>
              </a:rPr>
              <a:t>DE</a:t>
            </a:r>
            <a:r>
              <a:rPr lang="pt-BR" sz="4000" b="1" spc="-165" dirty="0" smtClean="0">
                <a:solidFill>
                  <a:srgbClr val="00B050"/>
                </a:solidFill>
              </a:rPr>
              <a:t> </a:t>
            </a:r>
            <a:r>
              <a:rPr lang="pt-BR" sz="4000" b="1" spc="35" dirty="0" smtClean="0">
                <a:solidFill>
                  <a:srgbClr val="00B050"/>
                </a:solidFill>
              </a:rPr>
              <a:t>ESCOLHA</a:t>
            </a:r>
            <a:endParaRPr lang="pt-BR" sz="4000" b="1" spc="35" dirty="0">
              <a:solidFill>
                <a:srgbClr val="00B050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824272" y="2113519"/>
            <a:ext cx="8228127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528955" algn="r">
              <a:lnSpc>
                <a:spcPct val="125000"/>
              </a:lnSpc>
              <a:spcBef>
                <a:spcPts val="100"/>
              </a:spcBef>
            </a:pPr>
            <a:r>
              <a:rPr sz="2000" spc="-3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6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latin typeface="Lucida Sans Unicode"/>
                <a:cs typeface="Lucida Sans Unicode"/>
              </a:rPr>
              <a:t>trê</a:t>
            </a:r>
            <a:r>
              <a:rPr sz="2000" spc="-80" dirty="0">
                <a:latin typeface="Lucida Sans Unicode"/>
                <a:cs typeface="Lucida Sans Unicode"/>
              </a:rPr>
              <a:t>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60" dirty="0">
                <a:latin typeface="Lucida Sans Unicode"/>
                <a:cs typeface="Lucida Sans Unicode"/>
              </a:rPr>
              <a:t>sistema</a:t>
            </a:r>
            <a:r>
              <a:rPr sz="2000" spc="-55" dirty="0">
                <a:latin typeface="Lucida Sans Unicode"/>
                <a:cs typeface="Lucida Sans Unicode"/>
              </a:rPr>
              <a:t>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garante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20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proteçã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patrimonial, 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economia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e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planejamento </a:t>
            </a:r>
            <a:r>
              <a:rPr sz="2000" spc="-50" dirty="0">
                <a:solidFill>
                  <a:srgbClr val="0070C0"/>
                </a:solidFill>
                <a:latin typeface="Lucida Sans Unicode"/>
                <a:cs typeface="Lucida Sans Unicode"/>
              </a:rPr>
              <a:t>sucessório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eficientes. 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A </a:t>
            </a:r>
            <a:r>
              <a:rPr sz="2000" spc="8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5" dirty="0">
                <a:solidFill>
                  <a:srgbClr val="0070C0"/>
                </a:solidFill>
                <a:latin typeface="Lucida Sans Unicode"/>
                <a:cs typeface="Lucida Sans Unicode"/>
              </a:rPr>
              <a:t>escolh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10" dirty="0">
                <a:solidFill>
                  <a:srgbClr val="0070C0"/>
                </a:solidFill>
                <a:latin typeface="Lucida Sans Unicode"/>
                <a:cs typeface="Lucida Sans Unicode"/>
              </a:rPr>
              <a:t>deve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s</a:t>
            </a:r>
            <a:r>
              <a:rPr sz="2000" spc="-25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da</a:t>
            </a:r>
            <a:r>
              <a:rPr sz="2000" spc="30" dirty="0">
                <a:solidFill>
                  <a:srgbClr val="0070C0"/>
                </a:solidFill>
                <a:latin typeface="Lucida Sans Unicode"/>
                <a:cs typeface="Lucida Sans Unicode"/>
              </a:rPr>
              <a:t>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5" dirty="0">
                <a:solidFill>
                  <a:srgbClr val="0070C0"/>
                </a:solidFill>
                <a:latin typeface="Lucida Sans Unicode"/>
                <a:cs typeface="Lucida Sans Unicode"/>
              </a:rPr>
              <a:t>co</a:t>
            </a:r>
            <a:r>
              <a:rPr sz="2000" spc="130" dirty="0">
                <a:solidFill>
                  <a:srgbClr val="0070C0"/>
                </a:solidFill>
                <a:latin typeface="Lucida Sans Unicode"/>
                <a:cs typeface="Lucida Sans Unicode"/>
              </a:rPr>
              <a:t>m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30" dirty="0">
                <a:solidFill>
                  <a:srgbClr val="0070C0"/>
                </a:solidFill>
                <a:latin typeface="Lucida Sans Unicode"/>
                <a:cs typeface="Lucida Sans Unicode"/>
              </a:rPr>
              <a:t>model</a:t>
            </a:r>
            <a:r>
              <a:rPr sz="2000" spc="40" dirty="0">
                <a:solidFill>
                  <a:srgbClr val="0070C0"/>
                </a:solidFill>
                <a:latin typeface="Lucida Sans Unicode"/>
                <a:cs typeface="Lucida Sans Unicode"/>
              </a:rPr>
              <a:t>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0070C0"/>
                </a:solidFill>
                <a:latin typeface="Lucida Sans Unicode"/>
                <a:cs typeface="Lucida Sans Unicode"/>
              </a:rPr>
              <a:t>qu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80" dirty="0">
                <a:solidFill>
                  <a:srgbClr val="0070C0"/>
                </a:solidFill>
                <a:latin typeface="Lucida Sans Unicode"/>
                <a:cs typeface="Lucida Sans Unicode"/>
              </a:rPr>
              <a:t>fo</a:t>
            </a:r>
            <a:r>
              <a:rPr sz="2000" spc="-60" dirty="0">
                <a:solidFill>
                  <a:srgbClr val="0070C0"/>
                </a:solidFill>
                <a:latin typeface="Lucida Sans Unicode"/>
                <a:cs typeface="Lucida Sans Unicode"/>
              </a:rPr>
              <a:t>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Lucida Sans Unicode"/>
                <a:cs typeface="Lucida Sans Unicode"/>
              </a:rPr>
              <a:t>mais  </a:t>
            </a:r>
            <a:r>
              <a:rPr sz="2000" spc="20" dirty="0">
                <a:solidFill>
                  <a:srgbClr val="0070C0"/>
                </a:solidFill>
                <a:latin typeface="Lucida Sans Unicode"/>
                <a:cs typeface="Lucida Sans Unicode"/>
              </a:rPr>
              <a:t>confortável </a:t>
            </a:r>
            <a:r>
              <a:rPr sz="2000" spc="215" dirty="0">
                <a:solidFill>
                  <a:srgbClr val="0070C0"/>
                </a:solidFill>
                <a:latin typeface="Lucida Sans Unicode"/>
                <a:cs typeface="Lucida Sans Unicode"/>
              </a:rPr>
              <a:t>à </a:t>
            </a:r>
            <a:r>
              <a:rPr sz="2000" spc="-20" dirty="0">
                <a:solidFill>
                  <a:srgbClr val="0070C0"/>
                </a:solidFill>
                <a:latin typeface="Lucida Sans Unicode"/>
                <a:cs typeface="Lucida Sans Unicode"/>
              </a:rPr>
              <a:t>família </a:t>
            </a:r>
            <a:r>
              <a:rPr sz="2000" spc="150" dirty="0">
                <a:solidFill>
                  <a:srgbClr val="0070C0"/>
                </a:solidFill>
                <a:latin typeface="Lucida Sans Unicode"/>
                <a:cs typeface="Lucida Sans Unicode"/>
              </a:rPr>
              <a:t>e </a:t>
            </a:r>
            <a:r>
              <a:rPr sz="2000" spc="65" dirty="0">
                <a:solidFill>
                  <a:srgbClr val="0070C0"/>
                </a:solidFill>
                <a:latin typeface="Lucida Sans Unicode"/>
                <a:cs typeface="Lucida Sans Unicode"/>
              </a:rPr>
              <a:t>que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representar </a:t>
            </a:r>
            <a:r>
              <a:rPr sz="2000" spc="-15" dirty="0">
                <a:solidFill>
                  <a:srgbClr val="0070C0"/>
                </a:solidFill>
                <a:latin typeface="Lucida Sans Unicode"/>
                <a:cs typeface="Lucida Sans Unicode"/>
              </a:rPr>
              <a:t>maior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0070C0"/>
                </a:solidFill>
                <a:latin typeface="Lucida Sans Unicode"/>
                <a:cs typeface="Lucida Sans Unicode"/>
              </a:rPr>
              <a:t>economia.</a:t>
            </a:r>
            <a:r>
              <a:rPr sz="2000" spc="-7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Lucida Sans Unicode"/>
                <a:cs typeface="Lucida Sans Unicode"/>
              </a:rPr>
              <a:t>E,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0070C0"/>
                </a:solidFill>
                <a:latin typeface="Lucida Sans Unicode"/>
                <a:cs typeface="Lucida Sans Unicode"/>
              </a:rPr>
              <a:t>para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Lucida Sans Unicode"/>
                <a:cs typeface="Lucida Sans Unicode"/>
              </a:rPr>
              <a:t>ajudar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Lucida Sans Unicode"/>
                <a:cs typeface="Lucida Sans Unicode"/>
              </a:rPr>
              <a:t>nesse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70C0"/>
                </a:solidFill>
                <a:latin typeface="Lucida Sans Unicode"/>
                <a:cs typeface="Lucida Sans Unicode"/>
              </a:rPr>
              <a:t>processo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Lucida Sans Unicode"/>
                <a:cs typeface="Lucida Sans Unicode"/>
              </a:rPr>
              <a:t>de</a:t>
            </a:r>
            <a:r>
              <a:rPr sz="2000" spc="-7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Lucida Sans Unicode"/>
                <a:cs typeface="Lucida Sans Unicode"/>
              </a:rPr>
              <a:t>escolha,</a:t>
            </a:r>
            <a:endParaRPr sz="2000" dirty="0">
              <a:solidFill>
                <a:srgbClr val="0070C0"/>
              </a:solidFill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95"/>
              </a:spcBef>
            </a:pPr>
            <a:r>
              <a:rPr sz="2000" spc="15" dirty="0">
                <a:solidFill>
                  <a:srgbClr val="0070C0"/>
                </a:solidFill>
                <a:latin typeface="Lucida Sans Unicode"/>
                <a:cs typeface="Lucida Sans Unicode"/>
              </a:rPr>
              <a:t>vejamos</a:t>
            </a:r>
            <a:r>
              <a:rPr sz="2000" spc="-95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Lucida Sans Unicode"/>
                <a:cs typeface="Lucida Sans Unicode"/>
              </a:rPr>
              <a:t>um</a:t>
            </a:r>
            <a:r>
              <a:rPr sz="2000" spc="-80" dirty="0">
                <a:solidFill>
                  <a:srgbClr val="0070C0"/>
                </a:solidFill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comparativo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geral</a:t>
            </a:r>
            <a:r>
              <a:rPr sz="2000" spc="10" dirty="0">
                <a:solidFill>
                  <a:srgbClr val="FFC000"/>
                </a:solidFill>
                <a:latin typeface="Lucida Sans Unicode"/>
                <a:cs typeface="Lucida Sans Unicode"/>
              </a:rPr>
              <a:t>:</a:t>
            </a:r>
            <a:endParaRPr sz="20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996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693400" y="0"/>
            <a:ext cx="149860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5457009"/>
            <a:ext cx="123008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103136" y="101967"/>
            <a:ext cx="10347150" cy="665153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881050" y="-31627"/>
            <a:ext cx="7720149" cy="45377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84960" algn="r">
              <a:lnSpc>
                <a:spcPts val="3240"/>
              </a:lnSpc>
              <a:spcBef>
                <a:spcPts val="505"/>
              </a:spcBef>
            </a:pPr>
            <a:r>
              <a:rPr lang="pt-BR" sz="2000" b="1" spc="170" dirty="0" smtClean="0"/>
              <a:t>COMPARAÇÃO </a:t>
            </a:r>
            <a:r>
              <a:rPr lang="pt-BR" sz="2000" b="1" spc="40" dirty="0" smtClean="0">
                <a:solidFill>
                  <a:srgbClr val="ECBD31"/>
                </a:solidFill>
              </a:rPr>
              <a:t>DOS</a:t>
            </a:r>
            <a:r>
              <a:rPr lang="pt-BR" sz="2000" b="1" spc="-145" dirty="0" smtClean="0">
                <a:solidFill>
                  <a:srgbClr val="ECBD31"/>
                </a:solidFill>
              </a:rPr>
              <a:t> </a:t>
            </a:r>
            <a:r>
              <a:rPr lang="pt-BR" sz="2000" b="1" spc="-25" dirty="0" smtClean="0">
                <a:solidFill>
                  <a:srgbClr val="ECBD31"/>
                </a:solidFill>
              </a:rPr>
              <a:t>QUATRO</a:t>
            </a:r>
            <a:r>
              <a:rPr lang="pt-BR" sz="2000" b="1" spc="-140" dirty="0" smtClean="0">
                <a:solidFill>
                  <a:srgbClr val="ECBD31"/>
                </a:solidFill>
              </a:rPr>
              <a:t> </a:t>
            </a:r>
            <a:r>
              <a:rPr lang="pt-BR" sz="2000" b="1" spc="40" dirty="0" smtClean="0">
                <a:solidFill>
                  <a:srgbClr val="ECBD31"/>
                </a:solidFill>
              </a:rPr>
              <a:t>CENÁRIOS</a:t>
            </a:r>
            <a:endParaRPr lang="pt-BR" sz="2000" b="1" spc="40" dirty="0">
              <a:solidFill>
                <a:srgbClr val="ECBD3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45320"/>
              </p:ext>
            </p:extLst>
          </p:nvPr>
        </p:nvGraphicFramePr>
        <p:xfrm>
          <a:off x="470761" y="464305"/>
          <a:ext cx="9626827" cy="4200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907">
                  <a:extLst>
                    <a:ext uri="{9D8B030D-6E8A-4147-A177-3AD203B41FA5}">
                      <a16:colId xmlns:a16="http://schemas.microsoft.com/office/drawing/2014/main" val="2314873721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487468756"/>
                    </a:ext>
                  </a:extLst>
                </a:gridCol>
                <a:gridCol w="1603291">
                  <a:extLst>
                    <a:ext uri="{9D8B030D-6E8A-4147-A177-3AD203B41FA5}">
                      <a16:colId xmlns:a16="http://schemas.microsoft.com/office/drawing/2014/main" val="2160489331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643318887"/>
                    </a:ext>
                  </a:extLst>
                </a:gridCol>
                <a:gridCol w="1805737">
                  <a:extLst>
                    <a:ext uri="{9D8B030D-6E8A-4147-A177-3AD203B41FA5}">
                      <a16:colId xmlns:a16="http://schemas.microsoft.com/office/drawing/2014/main" val="2901380405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502004147"/>
                    </a:ext>
                  </a:extLst>
                </a:gridCol>
                <a:gridCol w="1705931">
                  <a:extLst>
                    <a:ext uri="{9D8B030D-6E8A-4147-A177-3AD203B41FA5}">
                      <a16:colId xmlns:a16="http://schemas.microsoft.com/office/drawing/2014/main" val="811109585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3978861155"/>
                    </a:ext>
                  </a:extLst>
                </a:gridCol>
                <a:gridCol w="1906253">
                  <a:extLst>
                    <a:ext uri="{9D8B030D-6E8A-4147-A177-3AD203B41FA5}">
                      <a16:colId xmlns:a16="http://schemas.microsoft.com/office/drawing/2014/main" val="84924317"/>
                    </a:ext>
                  </a:extLst>
                </a:gridCol>
              </a:tblGrid>
              <a:tr h="34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sng">
                          <a:effectLst/>
                        </a:rPr>
                        <a:t>RELAÇÃO DE DESPESAS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INVENTÁRIO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UMA EMPRESA CÉLULA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(COFRE)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DUAS EMPRESAS CÉLULAS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(COFRE-&gt;DESTINO)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TRÊS EMPRESAS CÉLULAS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(COFRE-&gt;DESTINO-&gt;VEÍCULO)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95492"/>
                  </a:ext>
                </a:extLst>
              </a:tr>
              <a:tr h="54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DOS BENS P/ BASE CÁLCULO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R$ 6.810.000,00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(Valor de Mercado)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R$ 1.021.500,00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(Declaração IRPF)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R$ 1.021.500,00</a:t>
                      </a:r>
                      <a:r>
                        <a:rPr lang="pt-BR" sz="1000">
                          <a:effectLst/>
                        </a:rPr>
                        <a:t> (Declaração IRPF)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R$ 1.021.500,00</a:t>
                      </a:r>
                      <a:r>
                        <a:rPr lang="pt-BR" sz="1000">
                          <a:effectLst/>
                        </a:rPr>
                        <a:t> 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(Declaração IRPF)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170856"/>
                  </a:ext>
                </a:extLst>
              </a:tr>
              <a:tr h="18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259319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ITBI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507367"/>
                  </a:ext>
                </a:extLst>
              </a:tr>
              <a:tr h="51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ITCMD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R$ 408.600,00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(8% - Sobre o valor de mercado)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R$ 81.720,00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(8% - Sobre a DIRF)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R$ 20.430,00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(2% - Na UF + vantajoza)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R$ 4.000,00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(Imposto incide somente sobre a doação das quotas)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481268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IRPF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376562"/>
                  </a:ext>
                </a:extLst>
              </a:tr>
              <a:tr h="18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556345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CERTIDÕES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334065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JUNTA COMERCIAL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R$ 1.500,00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R$ 2.000,00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R$ 3.000,00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049694"/>
                  </a:ext>
                </a:extLst>
              </a:tr>
              <a:tr h="49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CARTÓRIO DE NOTAS</a:t>
                      </a:r>
                      <a:endParaRPr lang="pt-BR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Cada Escritura = </a:t>
                      </a:r>
                      <a:endParaRPr lang="pt-BR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R$ 10.600,00 x 16 imóveis </a:t>
                      </a:r>
                      <a:r>
                        <a:rPr lang="pt-B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R$ 169.600,00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322945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CARTÓRIO DE IMÓVEIS</a:t>
                      </a:r>
                      <a:endParaRPr lang="pt-BR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R$ 169.600,00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373713"/>
                  </a:ext>
                </a:extLst>
              </a:tr>
              <a:tr h="34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ALVARÁ FUNCIONAMENTO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(Prefeitura)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R$ 1.200,00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R$ 1.800,00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736991"/>
                  </a:ext>
                </a:extLst>
              </a:tr>
              <a:tr h="187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455739"/>
                  </a:ext>
                </a:extLst>
              </a:tr>
              <a:tr h="204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SUB TOTAL A RECOLHER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R$ 1.292.600,00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R$ 83.820,00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R$ 23.030,00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R$ 8.800,00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948438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93382"/>
              </p:ext>
            </p:extLst>
          </p:nvPr>
        </p:nvGraphicFramePr>
        <p:xfrm>
          <a:off x="457698" y="5812516"/>
          <a:ext cx="9639888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353">
                  <a:extLst>
                    <a:ext uri="{9D8B030D-6E8A-4147-A177-3AD203B41FA5}">
                      <a16:colId xmlns:a16="http://schemas.microsoft.com/office/drawing/2014/main" val="3207303157"/>
                    </a:ext>
                  </a:extLst>
                </a:gridCol>
                <a:gridCol w="200595">
                  <a:extLst>
                    <a:ext uri="{9D8B030D-6E8A-4147-A177-3AD203B41FA5}">
                      <a16:colId xmlns:a16="http://schemas.microsoft.com/office/drawing/2014/main" val="788634277"/>
                    </a:ext>
                  </a:extLst>
                </a:gridCol>
                <a:gridCol w="1605466">
                  <a:extLst>
                    <a:ext uri="{9D8B030D-6E8A-4147-A177-3AD203B41FA5}">
                      <a16:colId xmlns:a16="http://schemas.microsoft.com/office/drawing/2014/main" val="4224902252"/>
                    </a:ext>
                  </a:extLst>
                </a:gridCol>
                <a:gridCol w="201304">
                  <a:extLst>
                    <a:ext uri="{9D8B030D-6E8A-4147-A177-3AD203B41FA5}">
                      <a16:colId xmlns:a16="http://schemas.microsoft.com/office/drawing/2014/main" val="451093904"/>
                    </a:ext>
                  </a:extLst>
                </a:gridCol>
                <a:gridCol w="1808187">
                  <a:extLst>
                    <a:ext uri="{9D8B030D-6E8A-4147-A177-3AD203B41FA5}">
                      <a16:colId xmlns:a16="http://schemas.microsoft.com/office/drawing/2014/main" val="341462053"/>
                    </a:ext>
                  </a:extLst>
                </a:gridCol>
                <a:gridCol w="201304">
                  <a:extLst>
                    <a:ext uri="{9D8B030D-6E8A-4147-A177-3AD203B41FA5}">
                      <a16:colId xmlns:a16="http://schemas.microsoft.com/office/drawing/2014/main" val="2731586968"/>
                    </a:ext>
                  </a:extLst>
                </a:gridCol>
                <a:gridCol w="1708245">
                  <a:extLst>
                    <a:ext uri="{9D8B030D-6E8A-4147-A177-3AD203B41FA5}">
                      <a16:colId xmlns:a16="http://schemas.microsoft.com/office/drawing/2014/main" val="3324969507"/>
                    </a:ext>
                  </a:extLst>
                </a:gridCol>
                <a:gridCol w="200595">
                  <a:extLst>
                    <a:ext uri="{9D8B030D-6E8A-4147-A177-3AD203B41FA5}">
                      <a16:colId xmlns:a16="http://schemas.microsoft.com/office/drawing/2014/main" val="2651040395"/>
                    </a:ext>
                  </a:extLst>
                </a:gridCol>
                <a:gridCol w="1908839">
                  <a:extLst>
                    <a:ext uri="{9D8B030D-6E8A-4147-A177-3AD203B41FA5}">
                      <a16:colId xmlns:a16="http://schemas.microsoft.com/office/drawing/2014/main" val="2053855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</a:t>
                      </a:r>
                      <a:r>
                        <a:rPr lang="pt-BR" sz="1000">
                          <a:effectLst/>
                        </a:rPr>
                        <a:t>TOTAL HONORÁRIOS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PARA CRIAÇÃO DA HOLDING FAMILIAR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 (8% - OAB)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R$ 544.800,00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R$ 23.800,00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R$ 28.600,00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R$ 36.200,00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529427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39017"/>
              </p:ext>
            </p:extLst>
          </p:nvPr>
        </p:nvGraphicFramePr>
        <p:xfrm>
          <a:off x="470762" y="5521652"/>
          <a:ext cx="9626823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906">
                  <a:extLst>
                    <a:ext uri="{9D8B030D-6E8A-4147-A177-3AD203B41FA5}">
                      <a16:colId xmlns:a16="http://schemas.microsoft.com/office/drawing/2014/main" val="2197174664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800133968"/>
                    </a:ext>
                  </a:extLst>
                </a:gridCol>
                <a:gridCol w="1603290">
                  <a:extLst>
                    <a:ext uri="{9D8B030D-6E8A-4147-A177-3AD203B41FA5}">
                      <a16:colId xmlns:a16="http://schemas.microsoft.com/office/drawing/2014/main" val="3831682228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3865975002"/>
                    </a:ext>
                  </a:extLst>
                </a:gridCol>
                <a:gridCol w="1805737">
                  <a:extLst>
                    <a:ext uri="{9D8B030D-6E8A-4147-A177-3AD203B41FA5}">
                      <a16:colId xmlns:a16="http://schemas.microsoft.com/office/drawing/2014/main" val="2703802071"/>
                    </a:ext>
                  </a:extLst>
                </a:gridCol>
                <a:gridCol w="201031">
                  <a:extLst>
                    <a:ext uri="{9D8B030D-6E8A-4147-A177-3AD203B41FA5}">
                      <a16:colId xmlns:a16="http://schemas.microsoft.com/office/drawing/2014/main" val="1839378223"/>
                    </a:ext>
                  </a:extLst>
                </a:gridCol>
                <a:gridCol w="1705930">
                  <a:extLst>
                    <a:ext uri="{9D8B030D-6E8A-4147-A177-3AD203B41FA5}">
                      <a16:colId xmlns:a16="http://schemas.microsoft.com/office/drawing/2014/main" val="756404853"/>
                    </a:ext>
                  </a:extLst>
                </a:gridCol>
                <a:gridCol w="200323">
                  <a:extLst>
                    <a:ext uri="{9D8B030D-6E8A-4147-A177-3AD203B41FA5}">
                      <a16:colId xmlns:a16="http://schemas.microsoft.com/office/drawing/2014/main" val="2169337623"/>
                    </a:ext>
                  </a:extLst>
                </a:gridCol>
                <a:gridCol w="1906252">
                  <a:extLst>
                    <a:ext uri="{9D8B030D-6E8A-4147-A177-3AD203B41FA5}">
                      <a16:colId xmlns:a16="http://schemas.microsoft.com/office/drawing/2014/main" val="22652581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A RECOLHER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R$ 1.837.400,00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R$ 107.620,00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R$ 51.630,00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R$ 12.420,00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26159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49045"/>
              </p:ext>
            </p:extLst>
          </p:nvPr>
        </p:nvGraphicFramePr>
        <p:xfrm>
          <a:off x="457698" y="4750825"/>
          <a:ext cx="9639889" cy="718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744">
                  <a:extLst>
                    <a:ext uri="{9D8B030D-6E8A-4147-A177-3AD203B41FA5}">
                      <a16:colId xmlns:a16="http://schemas.microsoft.com/office/drawing/2014/main" val="647641024"/>
                    </a:ext>
                  </a:extLst>
                </a:gridCol>
                <a:gridCol w="201259">
                  <a:extLst>
                    <a:ext uri="{9D8B030D-6E8A-4147-A177-3AD203B41FA5}">
                      <a16:colId xmlns:a16="http://schemas.microsoft.com/office/drawing/2014/main" val="3230824639"/>
                    </a:ext>
                  </a:extLst>
                </a:gridCol>
                <a:gridCol w="1807790">
                  <a:extLst>
                    <a:ext uri="{9D8B030D-6E8A-4147-A177-3AD203B41FA5}">
                      <a16:colId xmlns:a16="http://schemas.microsoft.com/office/drawing/2014/main" val="763195835"/>
                    </a:ext>
                  </a:extLst>
                </a:gridCol>
                <a:gridCol w="201259">
                  <a:extLst>
                    <a:ext uri="{9D8B030D-6E8A-4147-A177-3AD203B41FA5}">
                      <a16:colId xmlns:a16="http://schemas.microsoft.com/office/drawing/2014/main" val="3041124214"/>
                    </a:ext>
                  </a:extLst>
                </a:gridCol>
                <a:gridCol w="1707868">
                  <a:extLst>
                    <a:ext uri="{9D8B030D-6E8A-4147-A177-3AD203B41FA5}">
                      <a16:colId xmlns:a16="http://schemas.microsoft.com/office/drawing/2014/main" val="3219269248"/>
                    </a:ext>
                  </a:extLst>
                </a:gridCol>
                <a:gridCol w="200550">
                  <a:extLst>
                    <a:ext uri="{9D8B030D-6E8A-4147-A177-3AD203B41FA5}">
                      <a16:colId xmlns:a16="http://schemas.microsoft.com/office/drawing/2014/main" val="163410241"/>
                    </a:ext>
                  </a:extLst>
                </a:gridCol>
                <a:gridCol w="1908419">
                  <a:extLst>
                    <a:ext uri="{9D8B030D-6E8A-4147-A177-3AD203B41FA5}">
                      <a16:colId xmlns:a16="http://schemas.microsoft.com/office/drawing/2014/main" val="3110499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REDUÇÃO PATRIMONIAL P/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SISTEMA DE INVENTÁRIO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26,98% - R$ 4.972.600,00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REDUÇÃO PATRIMONIAL P/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SISTEMA 1 CÉLULAS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1,58% - R$ 6.702.380,00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REDUÇÃO PATRIMONIAL P/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SISTEMA 2 CÉLULAS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0,75% - 6.758.370,00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REDUÇÃO PATRIMONIAL P/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SISTEMA 3 CÉLULAS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0,18% - 6.797.580,00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98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044463" y="0"/>
            <a:ext cx="2147537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43" y="5483135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170595" y="171960"/>
            <a:ext cx="9751947" cy="652928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384573" y="84126"/>
            <a:ext cx="6037851" cy="77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0795" algn="r">
              <a:lnSpc>
                <a:spcPts val="3080"/>
              </a:lnSpc>
              <a:spcBef>
                <a:spcPts val="100"/>
              </a:spcBef>
            </a:pPr>
            <a:r>
              <a:rPr lang="pt-BR" sz="2000" b="1" spc="-50" dirty="0" smtClean="0"/>
              <a:t>CUSTO</a:t>
            </a:r>
            <a:r>
              <a:rPr lang="pt-BR" sz="2000" b="1" spc="-120" dirty="0" smtClean="0"/>
              <a:t> </a:t>
            </a:r>
            <a:r>
              <a:rPr lang="pt-BR" sz="2000" b="1" dirty="0" smtClean="0"/>
              <a:t>DAS</a:t>
            </a:r>
            <a:r>
              <a:rPr lang="pt-BR" sz="2000" b="1" spc="-114" dirty="0" smtClean="0"/>
              <a:t> </a:t>
            </a:r>
            <a:r>
              <a:rPr lang="pt-BR" sz="2000" b="1" spc="5" dirty="0" smtClean="0"/>
              <a:t>HORAS</a:t>
            </a:r>
            <a:r>
              <a:rPr lang="pt-BR" sz="2000" b="1" spc="-114" dirty="0" smtClean="0"/>
              <a:t> </a:t>
            </a:r>
            <a:r>
              <a:rPr lang="pt-BR" sz="2000" b="1" spc="-20" dirty="0" smtClean="0"/>
              <a:t>DE</a:t>
            </a:r>
            <a:r>
              <a:rPr lang="pt-BR" sz="2000" b="1" spc="-114" dirty="0" smtClean="0"/>
              <a:t> </a:t>
            </a:r>
            <a:r>
              <a:rPr lang="pt-BR" sz="2000" b="1" spc="-65" dirty="0" smtClean="0"/>
              <a:t>TRABALHO</a:t>
            </a:r>
            <a:endParaRPr lang="pt-BR" sz="2000" b="1" dirty="0" smtClean="0"/>
          </a:p>
          <a:p>
            <a:pPr marR="5080" algn="r">
              <a:lnSpc>
                <a:spcPts val="3080"/>
              </a:lnSpc>
            </a:pPr>
            <a:r>
              <a:rPr lang="pt-BR" sz="2000" b="1" spc="90" dirty="0" smtClean="0"/>
              <a:t>POR</a:t>
            </a:r>
            <a:r>
              <a:rPr lang="pt-BR" sz="2000" b="1" spc="-200" dirty="0" smtClean="0"/>
              <a:t> </a:t>
            </a:r>
            <a:r>
              <a:rPr lang="pt-BR" sz="2000" b="1" spc="65" dirty="0" smtClean="0">
                <a:solidFill>
                  <a:srgbClr val="0070C0"/>
                </a:solidFill>
              </a:rPr>
              <a:t>MODELO</a:t>
            </a:r>
            <a:endParaRPr lang="pt-B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33604"/>
              </p:ext>
            </p:extLst>
          </p:nvPr>
        </p:nvGraphicFramePr>
        <p:xfrm>
          <a:off x="476121" y="860129"/>
          <a:ext cx="9112016" cy="543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455">
                <a:tc>
                  <a:txBody>
                    <a:bodyPr/>
                    <a:lstStyle/>
                    <a:p>
                      <a:pPr marL="4445" algn="ctr">
                        <a:lnSpc>
                          <a:spcPts val="1515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Ato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51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13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Básico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515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Duas</a:t>
                      </a:r>
                      <a:r>
                        <a:rPr sz="13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Células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515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Três</a:t>
                      </a:r>
                      <a:r>
                        <a:rPr sz="13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Células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 err="1">
                          <a:latin typeface="+mn-lt"/>
                          <a:cs typeface="Calibri"/>
                        </a:rPr>
                        <a:t>Sessão</a:t>
                      </a:r>
                      <a:r>
                        <a:rPr sz="16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600" spc="-25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spc="-10" dirty="0" err="1" smtClean="0">
                          <a:latin typeface="+mn-lt"/>
                          <a:cs typeface="Calibri"/>
                        </a:rPr>
                        <a:t>stratégica</a:t>
                      </a:r>
                      <a:r>
                        <a:rPr sz="1600" spc="-2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600" spc="-5" dirty="0" smtClean="0">
                          <a:latin typeface="+mn-lt"/>
                          <a:cs typeface="Calibri"/>
                        </a:rPr>
                        <a:t>V</a:t>
                      </a:r>
                      <a:r>
                        <a:rPr sz="1600" spc="-5" dirty="0" err="1" smtClean="0">
                          <a:latin typeface="+mn-lt"/>
                          <a:cs typeface="Calibri"/>
                        </a:rPr>
                        <a:t>iabilidade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Montagem</a:t>
                      </a:r>
                      <a:r>
                        <a:rPr sz="16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do</a:t>
                      </a:r>
                      <a:r>
                        <a:rPr sz="16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Croqui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Arial MT"/>
                        </a:rPr>
                        <a:t>7.5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Arial MT"/>
                        </a:rPr>
                        <a:t>7.5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Arial MT"/>
                        </a:rPr>
                        <a:t>7.5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Apresentação 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Aprovação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do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Croqui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Análise 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600" spc="-10" dirty="0" smtClean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spc="-10" dirty="0" err="1" smtClean="0">
                          <a:latin typeface="+mn-lt"/>
                          <a:cs typeface="Calibri"/>
                        </a:rPr>
                        <a:t>rganização</a:t>
                      </a:r>
                      <a:r>
                        <a:rPr sz="1600" spc="-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 </a:t>
                      </a:r>
                      <a:r>
                        <a:rPr lang="pt-BR" sz="1600" spc="-10" dirty="0" smtClean="0">
                          <a:latin typeface="+mn-lt"/>
                          <a:cs typeface="Calibri"/>
                        </a:rPr>
                        <a:t>D</a:t>
                      </a:r>
                      <a:r>
                        <a:rPr sz="1600" spc="-10" dirty="0" err="1" smtClean="0">
                          <a:latin typeface="+mn-lt"/>
                          <a:cs typeface="Calibri"/>
                        </a:rPr>
                        <a:t>ocumentação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3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3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3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Produção</a:t>
                      </a:r>
                      <a:r>
                        <a:rPr sz="16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das</a:t>
                      </a:r>
                      <a:r>
                        <a:rPr sz="16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pt-BR" sz="1600" spc="-5" dirty="0" smtClean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spc="-5" dirty="0" err="1" smtClean="0">
                          <a:latin typeface="+mn-lt"/>
                          <a:cs typeface="Calibri"/>
                        </a:rPr>
                        <a:t>inutas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8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Arial MT"/>
                        </a:rPr>
                        <a:t>10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Arial MT"/>
                        </a:rPr>
                        <a:t>14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Constituição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Célula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Cofre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Integralização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dos Bens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na Célula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Cofre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Processamento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Não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Incidência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ITBI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6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6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6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Registro</a:t>
                      </a:r>
                      <a:r>
                        <a:rPr sz="16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Imóveis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6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6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6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Alteração</a:t>
                      </a:r>
                      <a:r>
                        <a:rPr sz="16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de</a:t>
                      </a:r>
                      <a:r>
                        <a:rPr sz="16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Domicílio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Fiscal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Implementação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de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Endereço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Fiscal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Constituição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 Célula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Destino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Constituição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 Célula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Veículo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Alteração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do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Tipo Societário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Célula 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Veículo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Formação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da Célula 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Veículo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como 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Controladora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Planejamento</a:t>
                      </a:r>
                      <a:r>
                        <a:rPr sz="16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Sucessório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4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4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4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Aquisição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Célula </a:t>
                      </a:r>
                      <a:r>
                        <a:rPr sz="1600" spc="-15" dirty="0">
                          <a:latin typeface="+mn-lt"/>
                          <a:cs typeface="Calibri"/>
                        </a:rPr>
                        <a:t>Veículo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pela Célula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Destino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0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2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latin typeface="+mn-lt"/>
                          <a:cs typeface="Calibri"/>
                        </a:rPr>
                        <a:t>Processamento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do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Imposto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 de</a:t>
                      </a:r>
                      <a:r>
                        <a:rPr sz="16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Herança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+mn-lt"/>
                          <a:cs typeface="Arial MT"/>
                        </a:rPr>
                        <a:t>1</a:t>
                      </a: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98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25" dirty="0">
                          <a:latin typeface="+mn-lt"/>
                          <a:cs typeface="Calibri"/>
                        </a:rPr>
                        <a:t>Total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42.5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49.5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6CA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58.5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6C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718800" y="0"/>
            <a:ext cx="147320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694" y="5549899"/>
            <a:ext cx="1159692" cy="10501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0500" y="810623"/>
            <a:ext cx="10348686" cy="643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PARA ADOTAR O MELHOR SISTEMA DE HOLDING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 smtClean="0">
                <a:latin typeface="Lucida Sans Unicode"/>
                <a:cs typeface="Lucida Sans Unicode"/>
              </a:rPr>
              <a:t> É PRECISO</a:t>
            </a:r>
            <a:r>
              <a:rPr lang="pt-BR" b="1" spc="-114" dirty="0">
                <a:latin typeface="Lucida Sans Unicode"/>
                <a:cs typeface="Lucida Sans Unicode"/>
              </a:rPr>
              <a:t> </a:t>
            </a: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DEFINIR:</a:t>
            </a:r>
          </a:p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endParaRPr lang="pt-BR" b="1" spc="10" dirty="0">
              <a:solidFill>
                <a:srgbClr val="C4220D"/>
              </a:solidFill>
              <a:latin typeface="Lucida Sans Unicode"/>
              <a:cs typeface="Lucida Sans Unicode"/>
            </a:endParaRPr>
          </a:p>
          <a:p>
            <a:pPr algn="just"/>
            <a:r>
              <a:rPr lang="pt-BR" b="1" dirty="0" smtClean="0"/>
              <a:t>   - </a:t>
            </a:r>
            <a:r>
              <a:rPr lang="pt-BR" b="1" u="sng" dirty="0"/>
              <a:t>Quanto ao Regime de Bens</a:t>
            </a:r>
            <a:r>
              <a:rPr lang="pt-BR" b="1" u="sng" dirty="0" smtClean="0"/>
              <a:t>:</a:t>
            </a:r>
            <a:r>
              <a:rPr lang="pt-BR" dirty="0" smtClean="0"/>
              <a:t> </a:t>
            </a:r>
            <a:r>
              <a:rPr lang="pt-BR" dirty="0"/>
              <a:t>- Há interesse em proteger o patrimônio familiar em razão </a:t>
            </a:r>
            <a:r>
              <a:rPr lang="pt-BR" dirty="0" smtClean="0"/>
              <a:t>  de </a:t>
            </a:r>
            <a:r>
              <a:rPr lang="pt-BR" dirty="0"/>
              <a:t>matrimônios dos filhos ou dos pais idosos</a:t>
            </a:r>
            <a:r>
              <a:rPr lang="pt-BR" dirty="0" smtClean="0"/>
              <a:t>?</a:t>
            </a:r>
          </a:p>
          <a:p>
            <a:pPr algn="just"/>
            <a:r>
              <a:rPr lang="pt-BR" dirty="0" smtClean="0"/>
              <a:t>  - </a:t>
            </a:r>
            <a:r>
              <a:rPr lang="pt-BR" dirty="0"/>
              <a:t>Esses matrimônios já foram </a:t>
            </a:r>
            <a:r>
              <a:rPr lang="pt-BR" dirty="0" smtClean="0"/>
              <a:t>celebrados?</a:t>
            </a:r>
          </a:p>
          <a:p>
            <a:pPr algn="just"/>
            <a:r>
              <a:rPr lang="pt-BR" dirty="0" smtClean="0"/>
              <a:t>  - Existem </a:t>
            </a:r>
            <a:r>
              <a:rPr lang="pt-BR" dirty="0"/>
              <a:t>filhos fora do casamento? Seja dos pais ou dos filhos casados</a:t>
            </a:r>
            <a:r>
              <a:rPr lang="pt-BR" dirty="0" smtClean="0"/>
              <a:t>?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r>
              <a:rPr lang="pt-BR" b="1" dirty="0" smtClean="0"/>
              <a:t>  - </a:t>
            </a:r>
            <a:r>
              <a:rPr lang="pt-BR" b="1" u="sng" dirty="0"/>
              <a:t>Quanto aos bens?</a:t>
            </a:r>
            <a:endParaRPr lang="pt-BR" dirty="0"/>
          </a:p>
          <a:p>
            <a:pPr algn="just"/>
            <a:r>
              <a:rPr lang="pt-BR" dirty="0" smtClean="0"/>
              <a:t>    - O </a:t>
            </a:r>
            <a:r>
              <a:rPr lang="pt-BR" dirty="0"/>
              <a:t>criador da Holding quer transferir os bens ainda em vida ou apenas definir os critérios de transmissão após a morte?</a:t>
            </a:r>
          </a:p>
          <a:p>
            <a:pPr algn="just"/>
            <a:r>
              <a:rPr lang="pt-BR" dirty="0" smtClean="0"/>
              <a:t>    - Caso </a:t>
            </a:r>
            <a:r>
              <a:rPr lang="pt-BR" dirty="0"/>
              <a:t>queira transmitir, pretende reservar para si a administração dos bens?</a:t>
            </a:r>
          </a:p>
          <a:p>
            <a:pPr algn="just"/>
            <a:r>
              <a:rPr lang="pt-BR" dirty="0" smtClean="0"/>
              <a:t>    - No </a:t>
            </a:r>
            <a:r>
              <a:rPr lang="pt-BR" dirty="0"/>
              <a:t>caso de ser casado, pretende que, na falta de um dos cônjuges, a gestão seja resguardada ao cônjuge sobrevivente ou seja desde logo </a:t>
            </a:r>
            <a:r>
              <a:rPr lang="pt-BR" dirty="0" err="1"/>
              <a:t>trasmitida</a:t>
            </a:r>
            <a:r>
              <a:rPr lang="pt-BR" dirty="0"/>
              <a:t> aos herdeiros</a:t>
            </a:r>
            <a:r>
              <a:rPr lang="pt-BR" dirty="0" smtClean="0"/>
              <a:t>?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  </a:t>
            </a:r>
            <a:r>
              <a:rPr lang="pt-BR" b="1" u="sng" dirty="0" smtClean="0"/>
              <a:t>Destinação </a:t>
            </a:r>
            <a:r>
              <a:rPr lang="pt-BR" b="1" u="sng" dirty="0"/>
              <a:t>dos imóveis:</a:t>
            </a:r>
            <a:endParaRPr lang="pt-BR" dirty="0"/>
          </a:p>
          <a:p>
            <a:pPr algn="just"/>
            <a:r>
              <a:rPr lang="pt-BR" dirty="0" smtClean="0"/>
              <a:t>   - </a:t>
            </a:r>
            <a:r>
              <a:rPr lang="pt-BR" dirty="0"/>
              <a:t>O objetivo é a locação, compra e venda ou incorporação imobiliária</a:t>
            </a:r>
            <a:r>
              <a:rPr lang="pt-BR" dirty="0" smtClean="0"/>
              <a:t>?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- Ou </a:t>
            </a:r>
            <a:r>
              <a:rPr lang="pt-BR" dirty="0"/>
              <a:t>se pretende a mera alocação do patrimônio da holding</a:t>
            </a:r>
            <a:r>
              <a:rPr lang="pt-BR" dirty="0" smtClean="0"/>
              <a:t>?</a:t>
            </a:r>
          </a:p>
          <a:p>
            <a:pPr marL="285750" indent="-285750">
              <a:buFontTx/>
              <a:buChar char="-"/>
            </a:pPr>
            <a:endParaRPr lang="pt-BR" b="1" dirty="0" smtClean="0">
              <a:latin typeface="Lucida Sans Unicode"/>
              <a:cs typeface="Lucida Sans Unicode"/>
            </a:endParaRPr>
          </a:p>
          <a:p>
            <a:pPr marL="1811655" marR="10160" indent="-58419">
              <a:lnSpc>
                <a:spcPts val="1780"/>
              </a:lnSpc>
              <a:spcBef>
                <a:spcPts val="1505"/>
              </a:spcBef>
            </a:pPr>
            <a:endParaRPr lang="pt-BR" sz="1600" spc="-20" dirty="0">
              <a:latin typeface="Lucida Sans Unicode"/>
              <a:cs typeface="Lucida Sans Unicode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190500" y="152400"/>
            <a:ext cx="10482580" cy="65405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3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682240" y="756255"/>
            <a:ext cx="6096000" cy="4212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10" dirty="0" smtClean="0">
                <a:solidFill>
                  <a:srgbClr val="C4220D"/>
                </a:solidFill>
                <a:latin typeface="Lucida Sans Unicode"/>
                <a:cs typeface="Lucida Sans Unicode"/>
              </a:rPr>
              <a:t>GARANTIAS: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798249" y="1760058"/>
            <a:ext cx="8216537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7480" marR="20955" indent="-140970" algn="just">
              <a:lnSpc>
                <a:spcPts val="1780"/>
              </a:lnSpc>
              <a:spcBef>
                <a:spcPts val="325"/>
              </a:spcBef>
              <a:buSzPct val="96969"/>
              <a:buFont typeface="Arial MT"/>
              <a:buChar char="•"/>
              <a:tabLst>
                <a:tab pos="158115" algn="l"/>
              </a:tabLst>
            </a:pPr>
            <a:r>
              <a:rPr lang="pt-BR" b="1" spc="5" dirty="0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pt-BR" b="1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b="1" spc="-13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35" dirty="0"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pt-BR" b="1" spc="-1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nosso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45" dirty="0">
                <a:latin typeface="Arial" panose="020B0604020202020204" pitchFamily="34" charset="0"/>
                <a:cs typeface="Arial" panose="020B0604020202020204" pitchFamily="34" charset="0"/>
              </a:rPr>
              <a:t>escritóri</a:t>
            </a:r>
            <a:r>
              <a:rPr lang="pt-BR" b="1" spc="-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 </a:t>
            </a:r>
            <a:r>
              <a:rPr lang="pt-BR" b="1" spc="10" dirty="0">
                <a:latin typeface="Arial" panose="020B0604020202020204" pitchFamily="34" charset="0"/>
                <a:cs typeface="Arial" panose="020B0604020202020204" pitchFamily="34" charset="0"/>
              </a:rPr>
              <a:t>prestando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35" dirty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pt-BR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2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25" dirty="0">
                <a:latin typeface="Arial" panose="020B0604020202020204" pitchFamily="34" charset="0"/>
                <a:cs typeface="Arial" panose="020B0604020202020204" pitchFamily="34" charset="0"/>
              </a:rPr>
              <a:t>consultoria</a:t>
            </a:r>
            <a:r>
              <a:rPr lang="pt-BR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25" dirty="0">
                <a:latin typeface="Arial" panose="020B0604020202020204" pitchFamily="34" charset="0"/>
                <a:cs typeface="Arial" panose="020B0604020202020204" pitchFamily="34" charset="0"/>
              </a:rPr>
              <a:t>jurídica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20" dirty="0">
                <a:latin typeface="Arial" panose="020B0604020202020204" pitchFamily="34" charset="0"/>
                <a:cs typeface="Arial" panose="020B0604020202020204" pitchFamily="34" charset="0"/>
              </a:rPr>
              <a:t>advocacia </a:t>
            </a:r>
            <a:r>
              <a:rPr lang="pt-BR" b="1" spc="-5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5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pt-BR" b="1" spc="8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8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40" dirty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pt-BR" b="1" spc="-3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20" dirty="0">
                <a:latin typeface="Arial" panose="020B0604020202020204" pitchFamily="34" charset="0"/>
                <a:cs typeface="Arial" panose="020B0604020202020204" pitchFamily="34" charset="0"/>
              </a:rPr>
              <a:t>implementado.</a:t>
            </a:r>
          </a:p>
          <a:p>
            <a:pPr marL="3810" algn="just"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7480" marR="130810" indent="-140970" algn="just">
              <a:lnSpc>
                <a:spcPts val="1780"/>
              </a:lnSpc>
              <a:buSzPct val="96969"/>
              <a:buFont typeface="Arial MT"/>
              <a:buChar char="•"/>
              <a:tabLst>
                <a:tab pos="158115" algn="l"/>
              </a:tabLst>
            </a:pP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5" dirty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0" dirty="0">
                <a:latin typeface="Arial" panose="020B0604020202020204" pitchFamily="34" charset="0"/>
                <a:cs typeface="Arial" panose="020B0604020202020204" pitchFamily="34" charset="0"/>
              </a:rPr>
              <a:t>venha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2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35" dirty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80" dirty="0">
                <a:latin typeface="Arial" panose="020B0604020202020204" pitchFamily="34" charset="0"/>
                <a:cs typeface="Arial" panose="020B0604020202020204" pitchFamily="34" charset="0"/>
              </a:rPr>
              <a:t>pagar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5" dirty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30" dirty="0">
                <a:latin typeface="Arial" panose="020B0604020202020204" pitchFamily="34" charset="0"/>
                <a:cs typeface="Arial" panose="020B0604020202020204" pitchFamily="34" charset="0"/>
              </a:rPr>
              <a:t>ITBI, </a:t>
            </a:r>
            <a:r>
              <a:rPr lang="pt-BR" b="1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50" dirty="0">
                <a:latin typeface="Arial" panose="020B0604020202020204" pitchFamily="34" charset="0"/>
                <a:cs typeface="Arial" panose="020B0604020202020204" pitchFamily="34" charset="0"/>
              </a:rPr>
              <a:t>colocamos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nosso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45" dirty="0">
                <a:latin typeface="Arial" panose="020B0604020202020204" pitchFamily="34" charset="0"/>
                <a:cs typeface="Arial" panose="020B0604020202020204" pitchFamily="34" charset="0"/>
              </a:rPr>
              <a:t>escritóri</a:t>
            </a:r>
            <a:r>
              <a:rPr lang="pt-BR" b="1" spc="-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5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pt-BR" b="1" spc="8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45" dirty="0">
                <a:latin typeface="Arial" panose="020B0604020202020204" pitchFamily="34" charset="0"/>
                <a:cs typeface="Arial" panose="020B0604020202020204" pitchFamily="34" charset="0"/>
              </a:rPr>
              <a:t>realiza</a:t>
            </a:r>
            <a:r>
              <a:rPr lang="pt-BR" b="1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5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pt-BR" b="1" spc="40" dirty="0">
                <a:latin typeface="Arial" panose="020B0604020202020204" pitchFamily="34" charset="0"/>
                <a:cs typeface="Arial" panose="020B0604020202020204" pitchFamily="34" charset="0"/>
              </a:rPr>
              <a:t>reivindicação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20" dirty="0">
                <a:latin typeface="Arial" panose="020B0604020202020204" pitchFamily="34" charset="0"/>
                <a:cs typeface="Arial" panose="020B0604020202020204" pitchFamily="34" charset="0"/>
              </a:rPr>
              <a:t>judicial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50" dirty="0"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30" dirty="0">
                <a:latin typeface="Arial" panose="020B0604020202020204" pitchFamily="34" charset="0"/>
                <a:cs typeface="Arial" panose="020B0604020202020204" pitchFamily="34" charset="0"/>
              </a:rPr>
              <a:t>montante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75" dirty="0">
                <a:latin typeface="Arial" panose="020B0604020202020204" pitchFamily="34" charset="0"/>
                <a:cs typeface="Arial" panose="020B0604020202020204" pitchFamily="34" charset="0"/>
              </a:rPr>
              <a:t>cobrado </a:t>
            </a:r>
            <a:r>
              <a:rPr lang="pt-BR" b="1" spc="-5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25" dirty="0">
                <a:latin typeface="Arial" panose="020B0604020202020204" pitchFamily="34" charset="0"/>
                <a:cs typeface="Arial" panose="020B0604020202020204" pitchFamily="34" charset="0"/>
              </a:rPr>
              <a:t>indevidamente.</a:t>
            </a:r>
          </a:p>
          <a:p>
            <a:pPr marL="3810" algn="just">
              <a:lnSpc>
                <a:spcPct val="100000"/>
              </a:lnSpc>
              <a:spcBef>
                <a:spcPts val="65"/>
              </a:spcBef>
              <a:buFont typeface="Arial MT"/>
              <a:buChar char="•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7480" marR="5080" indent="-140970" algn="just">
              <a:lnSpc>
                <a:spcPts val="1780"/>
              </a:lnSpc>
              <a:buSzPct val="96969"/>
              <a:buFont typeface="Arial MT"/>
              <a:buChar char="•"/>
              <a:tabLst>
                <a:tab pos="158115" algn="l"/>
              </a:tabLst>
            </a:pP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Caso o </a:t>
            </a:r>
            <a:r>
              <a:rPr lang="pt-BR" b="1" spc="15" dirty="0">
                <a:latin typeface="Arial" panose="020B0604020202020204" pitchFamily="34" charset="0"/>
                <a:cs typeface="Arial" panose="020B0604020202020204" pitchFamily="34" charset="0"/>
              </a:rPr>
              <a:t>cliente </a:t>
            </a:r>
            <a:r>
              <a:rPr lang="pt-BR" b="1" spc="50" dirty="0">
                <a:latin typeface="Arial" panose="020B0604020202020204" pitchFamily="34" charset="0"/>
                <a:cs typeface="Arial" panose="020B0604020202020204" pitchFamily="34" charset="0"/>
              </a:rPr>
              <a:t>tenha </a:t>
            </a:r>
            <a:r>
              <a:rPr lang="pt-BR" b="1" spc="-30" dirty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b="1" spc="-35" dirty="0">
                <a:latin typeface="Arial" panose="020B0604020202020204" pitchFamily="34" charset="0"/>
                <a:cs typeface="Arial" panose="020B0604020202020204" pitchFamily="34" charset="0"/>
              </a:rPr>
              <a:t>próprio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b="1" spc="114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40" dirty="0">
                <a:latin typeface="Arial" panose="020B0604020202020204" pitchFamily="34" charset="0"/>
                <a:cs typeface="Arial" panose="020B0604020202020204" pitchFamily="34" charset="0"/>
              </a:rPr>
              <a:t>contabilidade </a:t>
            </a:r>
            <a:r>
              <a:rPr lang="pt-BR" b="1" spc="2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mesmo </a:t>
            </a:r>
            <a:r>
              <a:rPr lang="pt-BR" b="1" spc="12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spc="105" dirty="0">
                <a:latin typeface="Arial" panose="020B0604020202020204" pitchFamily="34" charset="0"/>
                <a:cs typeface="Arial" panose="020B0604020202020204" pitchFamily="34" charset="0"/>
              </a:rPr>
              <a:t>advocacia, </a:t>
            </a:r>
            <a:r>
              <a:rPr lang="pt-BR" b="1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0" dirty="0">
                <a:latin typeface="Arial" panose="020B0604020202020204" pitchFamily="34" charset="0"/>
                <a:cs typeface="Arial" panose="020B0604020202020204" pitchFamily="34" charset="0"/>
              </a:rPr>
              <a:t>apresentaremos </a:t>
            </a:r>
            <a:r>
              <a:rPr lang="pt-BR" b="1" spc="35" dirty="0"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spc="-40" dirty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b="1" spc="135" dirty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b="1" spc="20" dirty="0">
                <a:latin typeface="Arial" panose="020B0604020202020204" pitchFamily="34" charset="0"/>
                <a:cs typeface="Arial" panose="020B0604020202020204" pitchFamily="34" charset="0"/>
              </a:rPr>
              <a:t>entendimento </a:t>
            </a:r>
            <a:r>
              <a:rPr lang="pt-BR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40" dirty="0">
                <a:latin typeface="Arial" panose="020B0604020202020204" pitchFamily="34" charset="0"/>
                <a:cs typeface="Arial" panose="020B0604020202020204" pitchFamily="34" charset="0"/>
              </a:rPr>
              <a:t>desses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75" dirty="0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8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65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5" dirty="0">
                <a:latin typeface="Arial" panose="020B0604020202020204" pitchFamily="34" charset="0"/>
                <a:cs typeface="Arial" panose="020B0604020202020204" pitchFamily="34" charset="0"/>
              </a:rPr>
              <a:t>sejam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55" dirty="0">
                <a:latin typeface="Arial" panose="020B0604020202020204" pitchFamily="34" charset="0"/>
                <a:cs typeface="Arial" panose="020B0604020202020204" pitchFamily="34" charset="0"/>
              </a:rPr>
              <a:t>capazes</a:t>
            </a:r>
            <a:r>
              <a:rPr lang="pt-BR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12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30" dirty="0">
                <a:latin typeface="Arial" panose="020B0604020202020204" pitchFamily="34" charset="0"/>
                <a:cs typeface="Arial" panose="020B0604020202020204" pitchFamily="34" charset="0"/>
              </a:rPr>
              <a:t>prestar </a:t>
            </a:r>
            <a:r>
              <a:rPr lang="pt-BR" b="1" spc="-5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35" dirty="0">
                <a:latin typeface="Arial" panose="020B0604020202020204" pitchFamily="34" charset="0"/>
                <a:cs typeface="Arial" panose="020B0604020202020204" pitchFamily="34" charset="0"/>
              </a:rPr>
              <a:t>eventual</a:t>
            </a:r>
            <a:r>
              <a:rPr lang="pt-BR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25" dirty="0">
                <a:latin typeface="Arial" panose="020B0604020202020204" pitchFamily="34" charset="0"/>
                <a:cs typeface="Arial" panose="020B0604020202020204" pitchFamily="34" charset="0"/>
              </a:rPr>
              <a:t>assistência.</a:t>
            </a:r>
          </a:p>
          <a:p>
            <a:pPr marL="3810" algn="just">
              <a:lnSpc>
                <a:spcPct val="100000"/>
              </a:lnSpc>
              <a:spcBef>
                <a:spcPts val="65"/>
              </a:spcBef>
              <a:buFont typeface="Arial MT"/>
              <a:buChar char="•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DB2DE3A-C91D-4AA8-9DE5-F774A42AF689}"/>
              </a:ext>
            </a:extLst>
          </p:cNvPr>
          <p:cNvSpPr txBox="1">
            <a:spLocks/>
          </p:cNvSpPr>
          <p:nvPr/>
        </p:nvSpPr>
        <p:spPr>
          <a:xfrm>
            <a:off x="1088698" y="854136"/>
            <a:ext cx="7635639" cy="7563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/>
              <a:t>Dec. n</a:t>
            </a:r>
            <a:r>
              <a:rPr lang="pt-BR" sz="1800" b="1" dirty="0" smtClean="0"/>
              <a:t>º</a:t>
            </a:r>
            <a:r>
              <a:rPr lang="pt-BR" sz="2400" b="1" dirty="0" smtClean="0"/>
              <a:t> 9.580, de 22/11/2018. </a:t>
            </a:r>
          </a:p>
          <a:p>
            <a:pPr algn="ctr"/>
            <a:r>
              <a:rPr lang="pt-BR" sz="2400" b="1" dirty="0" smtClean="0"/>
              <a:t>RIR – Regulamento do Imposto de Renda</a:t>
            </a:r>
            <a:br>
              <a:rPr lang="pt-BR" sz="2400" b="1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Da apuração do ganho de capital: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Art. 148. O ganho de capital será determinado pela </a:t>
            </a:r>
            <a:r>
              <a:rPr lang="pt-BR" sz="2000" u="sng" dirty="0" smtClean="0"/>
              <a:t>diferença positiva entre o valor de alienação e o custo de aquisição</a:t>
            </a:r>
            <a:r>
              <a:rPr lang="pt-BR" sz="2000" dirty="0" smtClean="0"/>
              <a:t>, apurados nos termos estabelecidos no art. 134 ao art. 147 ( Lei nº 7.713, de 1988, art. 3º, § 2º).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Lei n</a:t>
            </a:r>
            <a:r>
              <a:rPr lang="pt-BR" sz="1600" b="1" dirty="0" smtClean="0"/>
              <a:t>º</a:t>
            </a:r>
            <a:r>
              <a:rPr lang="pt-BR" sz="2000" b="1" dirty="0" smtClean="0"/>
              <a:t> 9.249, de 26/12/1995. Altera a legislação do imposto de renda (...).</a:t>
            </a:r>
            <a:br>
              <a:rPr lang="pt-BR" sz="2000" b="1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Art. 23. As pessoas físicas poderão transferir a pessoas jurídicas, a título de integralização de capital, bens e direitos pelo </a:t>
            </a:r>
            <a:r>
              <a:rPr lang="pt-BR" sz="2000" u="sng" dirty="0" smtClean="0"/>
              <a:t>valor constante da respectiva declaração de bens</a:t>
            </a:r>
            <a:r>
              <a:rPr lang="pt-BR" sz="2000" dirty="0" smtClean="0"/>
              <a:t> </a:t>
            </a:r>
            <a:r>
              <a:rPr lang="pt-BR" sz="2000" b="1" dirty="0" smtClean="0"/>
              <a:t>ou</a:t>
            </a:r>
            <a:r>
              <a:rPr lang="pt-BR" sz="2000" dirty="0" smtClean="0"/>
              <a:t> </a:t>
            </a:r>
            <a:r>
              <a:rPr lang="pt-BR" sz="2000" u="sng" dirty="0" smtClean="0"/>
              <a:t>pelo valor de mercado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§ 2º Se a transferência não se fizer pelo valor constante da declaração de bens, a diferença a maior </a:t>
            </a:r>
            <a:r>
              <a:rPr lang="pt-BR" sz="2000" u="sng" dirty="0" smtClean="0"/>
              <a:t>será tributável como ganho de capital</a:t>
            </a:r>
            <a:r>
              <a:rPr lang="pt-BR" sz="2000" dirty="0" smtClean="0"/>
              <a:t>.</a:t>
            </a:r>
            <a:endParaRPr lang="pt-BR" sz="2000" u="sng" dirty="0"/>
          </a:p>
        </p:txBody>
      </p:sp>
    </p:spTree>
    <p:extLst>
      <p:ext uri="{BB962C8B-B14F-4D97-AF65-F5344CB8AC3E}">
        <p14:creationId xmlns:p14="http://schemas.microsoft.com/office/powerpoint/2010/main" val="18753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741CC7-9DAA-C457-32FD-305218C5CE5B}"/>
              </a:ext>
            </a:extLst>
          </p:cNvPr>
          <p:cNvSpPr txBox="1"/>
          <p:nvPr/>
        </p:nvSpPr>
        <p:spPr>
          <a:xfrm>
            <a:off x="1004693" y="777637"/>
            <a:ext cx="821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ALÉM DISTO, TEM AS SEGUINTES VANTAGENS:</a:t>
            </a:r>
          </a:p>
        </p:txBody>
      </p:sp>
      <p:sp>
        <p:nvSpPr>
          <p:cNvPr id="9" name="Google Shape;414;p22">
            <a:extLst>
              <a:ext uri="{FF2B5EF4-FFF2-40B4-BE49-F238E27FC236}">
                <a16:creationId xmlns:a16="http://schemas.microsoft.com/office/drawing/2014/main" id="{E3A8EC47-A42F-E897-2862-9E96D0A8A8BA}"/>
              </a:ext>
            </a:extLst>
          </p:cNvPr>
          <p:cNvSpPr txBox="1">
            <a:spLocks/>
          </p:cNvSpPr>
          <p:nvPr/>
        </p:nvSpPr>
        <p:spPr>
          <a:xfrm>
            <a:off x="1555424" y="1368572"/>
            <a:ext cx="7296346" cy="484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360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20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855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3122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17694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SzPct val="70000"/>
              <a:buFont typeface="Wingdings 2" panose="05020102010507070707" pitchFamily="18" charset="2"/>
              <a:buNone/>
              <a:defRPr sz="16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r>
              <a:rPr lang="pt-BR" b="1" dirty="0">
                <a:solidFill>
                  <a:schemeClr val="tx1"/>
                </a:solidFill>
              </a:rPr>
              <a:t>A holding de 3 células envolve os seguintes </a:t>
            </a:r>
            <a:r>
              <a:rPr lang="pt-BR" b="1" dirty="0">
                <a:solidFill>
                  <a:srgbClr val="C00000"/>
                </a:solidFill>
              </a:rPr>
              <a:t>elementos jurídicos</a:t>
            </a:r>
            <a:r>
              <a:rPr lang="pt-BR" b="1" dirty="0">
                <a:solidFill>
                  <a:schemeClr val="tx1"/>
                </a:solidFill>
              </a:rPr>
              <a:t>, resumido nas seguintes cláusulas: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 smtClean="0">
                <a:solidFill>
                  <a:schemeClr val="tx1"/>
                </a:solidFill>
              </a:rPr>
              <a:t>Doação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Incomunicabilidade;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Inalienabilidade;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Reversão</a:t>
            </a:r>
            <a:r>
              <a:rPr lang="pt-BR" sz="1800" dirty="0" smtClean="0">
                <a:solidFill>
                  <a:schemeClr val="tx1"/>
                </a:solidFill>
              </a:rPr>
              <a:t>;</a:t>
            </a: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SzPts val="3600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023584" y="565006"/>
            <a:ext cx="7697336" cy="88549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2921635" algn="r">
              <a:lnSpc>
                <a:spcPts val="3240"/>
              </a:lnSpc>
              <a:spcBef>
                <a:spcPts val="505"/>
              </a:spcBef>
            </a:pPr>
            <a:r>
              <a:rPr lang="pt-BR" b="1" spc="170" dirty="0" smtClean="0"/>
              <a:t>COMPARAÇÃO</a:t>
            </a:r>
            <a:r>
              <a:rPr lang="pt-BR" spc="170" dirty="0" smtClean="0"/>
              <a:t>  </a:t>
            </a:r>
            <a:r>
              <a:rPr lang="pt-BR" spc="70" dirty="0" smtClean="0">
                <a:solidFill>
                  <a:srgbClr val="ECBD31"/>
                </a:solidFill>
              </a:rPr>
              <a:t>MODELO</a:t>
            </a:r>
            <a:r>
              <a:rPr lang="pt-BR" spc="-145" dirty="0" smtClean="0">
                <a:solidFill>
                  <a:srgbClr val="ECBD31"/>
                </a:solidFill>
              </a:rPr>
              <a:t> </a:t>
            </a:r>
            <a:r>
              <a:rPr lang="pt-BR" spc="75" dirty="0" smtClean="0">
                <a:solidFill>
                  <a:srgbClr val="ECBD31"/>
                </a:solidFill>
              </a:rPr>
              <a:t>BÁSICO</a:t>
            </a:r>
            <a:r>
              <a:rPr lang="pt-BR" spc="-140" dirty="0" smtClean="0">
                <a:solidFill>
                  <a:srgbClr val="ECBD31"/>
                </a:solidFill>
              </a:rPr>
              <a:t> </a:t>
            </a:r>
            <a:r>
              <a:rPr lang="pt-BR" spc="-55" dirty="0" smtClean="0">
                <a:solidFill>
                  <a:srgbClr val="ECBD31"/>
                </a:solidFill>
              </a:rPr>
              <a:t>X</a:t>
            </a:r>
            <a:r>
              <a:rPr lang="pt-BR" spc="-140" dirty="0" smtClean="0">
                <a:solidFill>
                  <a:srgbClr val="ECBD31"/>
                </a:solidFill>
              </a:rPr>
              <a:t> </a:t>
            </a:r>
            <a:r>
              <a:rPr lang="pt-BR" spc="-60" dirty="0" smtClean="0">
                <a:solidFill>
                  <a:srgbClr val="ECBD31"/>
                </a:solidFill>
              </a:rPr>
              <a:t>INVENTÁRIO</a:t>
            </a:r>
            <a:endParaRPr lang="pt-BR" spc="-60" dirty="0">
              <a:solidFill>
                <a:srgbClr val="ECBD31"/>
              </a:solidFill>
            </a:endParaRPr>
          </a:p>
        </p:txBody>
      </p:sp>
      <p:graphicFrame>
        <p:nvGraphicFramePr>
          <p:cNvPr id="9" name="object 4"/>
          <p:cNvGraphicFramePr>
            <a:graphicFrameLocks noGrp="1"/>
          </p:cNvGraphicFramePr>
          <p:nvPr>
            <p:extLst/>
          </p:nvPr>
        </p:nvGraphicFramePr>
        <p:xfrm>
          <a:off x="1023583" y="1729477"/>
          <a:ext cx="7820167" cy="4256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95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Sistema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Básico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23">
                <a:tc row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cálculo: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1635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Mercado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ts val="1635"/>
                        </a:lnSpc>
                        <a:spcBef>
                          <a:spcPts val="7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DIRPF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636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5,970,000.00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1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1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2,650,000.00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1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Cartório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Notas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Junta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Comercial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1,200.00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Certidões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Cartórios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747">
                <a:tc>
                  <a:txBody>
                    <a:bodyPr/>
                    <a:lstStyle/>
                    <a:p>
                      <a:pPr marL="9525" marR="3829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Imposto sobre Herança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4,5%)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327025" algn="r">
                        <a:lnSpc>
                          <a:spcPts val="16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477,600.00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327025" algn="r">
                        <a:lnSpc>
                          <a:spcPts val="16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119,250.00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Contador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Assistente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1,200.00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126,650.00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Financeira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363,950.00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4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Redução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Patrimonial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35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7048">
                <a:tc>
                  <a:txBody>
                    <a:bodyPr/>
                    <a:lstStyle/>
                    <a:p>
                      <a:pPr marL="9525" marR="4603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 Holding Familiar no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Modelo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Básico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Relação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74%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255591" y="592307"/>
            <a:ext cx="7372667" cy="91832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2419985" algn="r">
              <a:lnSpc>
                <a:spcPts val="3240"/>
              </a:lnSpc>
              <a:spcBef>
                <a:spcPts val="505"/>
              </a:spcBef>
            </a:pPr>
            <a:r>
              <a:rPr lang="pt-BR" sz="3200" spc="170" dirty="0" smtClean="0"/>
              <a:t>COMPARAÇÃO  </a:t>
            </a:r>
            <a:r>
              <a:rPr lang="pt-BR" sz="3200" spc="-30" dirty="0" smtClean="0">
                <a:solidFill>
                  <a:srgbClr val="ECBD31"/>
                </a:solidFill>
              </a:rPr>
              <a:t>DUAS</a:t>
            </a:r>
            <a:r>
              <a:rPr lang="pt-BR" sz="3200" spc="-140" dirty="0" smtClean="0">
                <a:solidFill>
                  <a:srgbClr val="ECBD31"/>
                </a:solidFill>
              </a:rPr>
              <a:t> </a:t>
            </a:r>
            <a:r>
              <a:rPr lang="pt-BR" sz="3200" spc="-35" dirty="0" smtClean="0">
                <a:solidFill>
                  <a:srgbClr val="ECBD31"/>
                </a:solidFill>
              </a:rPr>
              <a:t>CÉLULAS</a:t>
            </a:r>
            <a:r>
              <a:rPr lang="pt-BR" sz="3200" spc="-140" dirty="0" smtClean="0">
                <a:solidFill>
                  <a:srgbClr val="ECBD31"/>
                </a:solidFill>
              </a:rPr>
              <a:t> </a:t>
            </a:r>
            <a:r>
              <a:rPr lang="pt-BR" sz="3200" spc="-55" dirty="0" smtClean="0">
                <a:solidFill>
                  <a:srgbClr val="ECBD31"/>
                </a:solidFill>
              </a:rPr>
              <a:t>X</a:t>
            </a:r>
            <a:r>
              <a:rPr lang="pt-BR" sz="3200" spc="-140" dirty="0" smtClean="0">
                <a:solidFill>
                  <a:srgbClr val="ECBD31"/>
                </a:solidFill>
              </a:rPr>
              <a:t> </a:t>
            </a:r>
            <a:r>
              <a:rPr lang="pt-BR" sz="3200" spc="-60" dirty="0" smtClean="0">
                <a:solidFill>
                  <a:srgbClr val="ECBD31"/>
                </a:solidFill>
              </a:rPr>
              <a:t>INVENTÁRIO</a:t>
            </a:r>
            <a:endParaRPr lang="pt-BR" sz="3200" spc="-60" dirty="0">
              <a:solidFill>
                <a:srgbClr val="ECBD31"/>
              </a:solidFill>
            </a:endParaRPr>
          </a:p>
        </p:txBody>
      </p:sp>
      <p:graphicFrame>
        <p:nvGraphicFramePr>
          <p:cNvPr id="9" name="object 4"/>
          <p:cNvGraphicFramePr>
            <a:graphicFrameLocks noGrp="1"/>
          </p:cNvGraphicFramePr>
          <p:nvPr>
            <p:extLst/>
          </p:nvPr>
        </p:nvGraphicFramePr>
        <p:xfrm>
          <a:off x="1395738" y="1618544"/>
          <a:ext cx="7256943" cy="442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94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Sistema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Duas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Células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48">
                <a:tc row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cálculo: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ts val="1635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Mercado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28955">
                        <a:lnSpc>
                          <a:spcPts val="1635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DIRPF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5,970,000.00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2,650,000.00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Cartório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Notas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Junta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Comercial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Certidões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Cartórios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044">
                <a:tc>
                  <a:txBody>
                    <a:bodyPr/>
                    <a:lstStyle/>
                    <a:p>
                      <a:pPr marL="9525" marR="2946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Imposto sobre Herança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288925" algn="r">
                        <a:lnSpc>
                          <a:spcPts val="163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477,600.00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288925" algn="r">
                        <a:lnSpc>
                          <a:spcPts val="163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53,000.00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Contador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Assistente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61,200.00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Financeira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429,400.00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Redução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Patrimonial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1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 Holding em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Relação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88%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3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047164" y="674194"/>
            <a:ext cx="6469039" cy="91832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2202815" algn="r">
              <a:lnSpc>
                <a:spcPts val="3240"/>
              </a:lnSpc>
              <a:spcBef>
                <a:spcPts val="505"/>
              </a:spcBef>
            </a:pPr>
            <a:r>
              <a:rPr lang="pt-BR" sz="3600" b="1" spc="170" dirty="0" smtClean="0"/>
              <a:t>COMPARAÇÃO </a:t>
            </a:r>
            <a:r>
              <a:rPr lang="pt-BR" sz="3600" b="1" spc="-220" dirty="0" smtClean="0">
                <a:solidFill>
                  <a:srgbClr val="ECBD31"/>
                </a:solidFill>
              </a:rPr>
              <a:t>TRÊ</a:t>
            </a:r>
            <a:r>
              <a:rPr lang="pt-BR" sz="3600" b="1" spc="-195" dirty="0" smtClean="0">
                <a:solidFill>
                  <a:srgbClr val="ECBD31"/>
                </a:solidFill>
              </a:rPr>
              <a:t>S</a:t>
            </a:r>
            <a:r>
              <a:rPr lang="pt-BR" sz="3600" b="1" spc="-130" dirty="0" smtClean="0">
                <a:solidFill>
                  <a:srgbClr val="ECBD31"/>
                </a:solidFill>
              </a:rPr>
              <a:t> </a:t>
            </a:r>
            <a:r>
              <a:rPr lang="pt-BR" sz="3600" b="1" spc="-35" dirty="0" smtClean="0">
                <a:solidFill>
                  <a:srgbClr val="ECBD31"/>
                </a:solidFill>
              </a:rPr>
              <a:t>CÉLULA</a:t>
            </a:r>
            <a:r>
              <a:rPr lang="pt-BR" sz="3600" b="1" spc="-25" dirty="0" smtClean="0">
                <a:solidFill>
                  <a:srgbClr val="ECBD31"/>
                </a:solidFill>
              </a:rPr>
              <a:t>S</a:t>
            </a:r>
            <a:r>
              <a:rPr lang="pt-BR" sz="3600" b="1" spc="-130" dirty="0" smtClean="0">
                <a:solidFill>
                  <a:srgbClr val="ECBD31"/>
                </a:solidFill>
              </a:rPr>
              <a:t> </a:t>
            </a:r>
            <a:r>
              <a:rPr lang="pt-BR" sz="3600" b="1" spc="-55" dirty="0" smtClean="0">
                <a:solidFill>
                  <a:srgbClr val="ECBD31"/>
                </a:solidFill>
              </a:rPr>
              <a:t>X</a:t>
            </a:r>
            <a:r>
              <a:rPr lang="pt-BR" sz="3600" b="1" spc="-130" dirty="0" smtClean="0">
                <a:solidFill>
                  <a:srgbClr val="ECBD31"/>
                </a:solidFill>
              </a:rPr>
              <a:t> </a:t>
            </a:r>
            <a:r>
              <a:rPr lang="pt-BR" sz="3600" b="1" spc="-60" dirty="0" smtClean="0">
                <a:solidFill>
                  <a:srgbClr val="ECBD31"/>
                </a:solidFill>
              </a:rPr>
              <a:t>INVENTÁRIO</a:t>
            </a:r>
            <a:endParaRPr lang="pt-BR" sz="3600" b="1" spc="-60" dirty="0">
              <a:solidFill>
                <a:srgbClr val="ECBD3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/>
          </p:nvPr>
        </p:nvGraphicFramePr>
        <p:xfrm>
          <a:off x="1167299" y="1776566"/>
          <a:ext cx="7594564" cy="4290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6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19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Sistema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Duas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Células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91">
                <a:tc row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cálculo: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ts val="1635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Mercado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635"/>
                        </a:lnSpc>
                        <a:spcBef>
                          <a:spcPts val="8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DIRPF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5,970,000.00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2,650,000.00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Cartório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Notas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Junta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Comercial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2,800.00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Certidões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Cartórios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5,000.00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Imposto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Herança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477,600.00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Contador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Assistente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4,000.00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12,200.00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Financeira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478,400.00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pPr marL="9525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Redução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Patrimonial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635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 marR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Economia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 Holding em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Relação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98%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887005" y="0"/>
            <a:ext cx="230499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0" y="55205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254000" y="313502"/>
            <a:ext cx="9453391" cy="628650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50673" y="403493"/>
            <a:ext cx="5343436" cy="49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FORMAÇÃO PATRIMONIAL:</a:t>
            </a:r>
            <a:endParaRPr lang="pt-BR" sz="2000" b="1" spc="-55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40661"/>
              </p:ext>
            </p:extLst>
          </p:nvPr>
        </p:nvGraphicFramePr>
        <p:xfrm>
          <a:off x="679632" y="922374"/>
          <a:ext cx="8591368" cy="530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0249">
                  <a:extLst>
                    <a:ext uri="{9D8B030D-6E8A-4147-A177-3AD203B41FA5}">
                      <a16:colId xmlns:a16="http://schemas.microsoft.com/office/drawing/2014/main" val="3770795413"/>
                    </a:ext>
                  </a:extLst>
                </a:gridCol>
                <a:gridCol w="2301119">
                  <a:extLst>
                    <a:ext uri="{9D8B030D-6E8A-4147-A177-3AD203B41FA5}">
                      <a16:colId xmlns:a16="http://schemas.microsoft.com/office/drawing/2014/main" val="2284866711"/>
                    </a:ext>
                  </a:extLst>
                </a:gridCol>
              </a:tblGrid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DESCRIÇÃO DOS BENS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75911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01 - 01 APTO EM CUIABÁ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710357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 IMÓVEL 02 - 01 APTO EM CUIABÁ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200.000,00</a:t>
                      </a:r>
                      <a:endParaRPr lang="pt-BR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589639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 IMÓVEL 03 - 01 APTO EM CUIABÁ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091035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04 - 01 CASA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1.500,000,00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711577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 IMÓVEL 05 - 03 TERRENOS COM EDIFICACOES EM CUIABÁ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1.500.000,00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29924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06 - 03 CASAS EM CUIABÁ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600.000,00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117122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07 - 01 AREA RURAL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1.500.000,00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067096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08 - 03 TERRENOS DIVERSOS EM CUIABA E VARZEA GRANDE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300.000,00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878619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09 - 01 CASA EM CUIABA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500.000,00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656362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IMÓVEL 10 - 01 PRÉDIO COMERCIAL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200.000,00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398262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 INVESTIMENTOS (se houver)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437231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205008"/>
                  </a:ext>
                </a:extLst>
              </a:tr>
              <a:tr h="37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 </a:t>
                      </a:r>
                      <a:r>
                        <a:rPr lang="pt-BR" sz="1100" dirty="0" smtClean="0">
                          <a:effectLst/>
                        </a:rPr>
                        <a:t>DE </a:t>
                      </a:r>
                      <a:r>
                        <a:rPr lang="pt-BR" sz="1100" dirty="0">
                          <a:effectLst/>
                        </a:rPr>
                        <a:t>BENS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R$ 6.810.000,00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80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30E8DC-DE2A-884E-259D-82D1C616B12C}"/>
              </a:ext>
            </a:extLst>
          </p:cNvPr>
          <p:cNvSpPr txBox="1"/>
          <p:nvPr/>
        </p:nvSpPr>
        <p:spPr>
          <a:xfrm>
            <a:off x="1282563" y="1744218"/>
            <a:ext cx="7451630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1950" algn="just"/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CONSTITUIÇÃO FEDERAL:</a:t>
            </a:r>
          </a:p>
          <a:p>
            <a:pPr marL="0" marR="0" indent="361950" algn="just"/>
            <a:endParaRPr lang="pt-B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156. Compete aos Municípios instituir impostos sobre: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 - transmissão "</a:t>
            </a:r>
            <a:r>
              <a:rPr lang="pt-B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vivos", a qualquer título, por ato oneroso, de bens imóveis, por natureza ou acessão física, e de direitos reais sobre imóveis, exceto os de garantia, bem como cessão de direitos a sua aquisição; 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(ITBI)</a:t>
            </a:r>
            <a:endParaRPr lang="pt-BR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2º O imposto previsto no inciso II: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195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- </a:t>
            </a:r>
            <a:r>
              <a:rPr lang="pt-B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não incide sobre a transmissão de bens ou direitos incorporados ao patrimônio de pessoa jurídica em realização de capital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nem sobre a transmissão de bens ou direitos decorrente de fusão, incorporação, cisão ou extinção de pessoa jurídica,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salvo se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nesses casos, a atividade preponderante do adquirente for a compra e venda desses bens ou direitos, locação de bens imóveis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 arrendamento mercantil;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668660" y="575041"/>
            <a:ext cx="6679435" cy="743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065530" algn="r">
              <a:lnSpc>
                <a:spcPct val="125000"/>
              </a:lnSpc>
              <a:spcBef>
                <a:spcPts val="100"/>
              </a:spcBef>
            </a:pPr>
            <a:r>
              <a:rPr lang="pt-BR" sz="2000" b="1" spc="265" dirty="0" smtClean="0">
                <a:latin typeface="Lucida Sans" panose="020B0602030504020204" pitchFamily="34" charset="0"/>
              </a:rPr>
              <a:t>AUTORIZAÇÃO LEGAL P/ COBRANÇA DO </a:t>
            </a:r>
            <a:r>
              <a:rPr lang="pt-BR" sz="2000" b="1" spc="1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ITBI</a:t>
            </a:r>
            <a:endParaRPr lang="pt-BR" sz="2400" b="1" spc="505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10693400" y="0"/>
            <a:ext cx="1498600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5457009"/>
            <a:ext cx="123008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272955" y="245660"/>
            <a:ext cx="10291631" cy="635434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524842" y="332995"/>
            <a:ext cx="6267284" cy="8912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84960" algn="r">
              <a:lnSpc>
                <a:spcPts val="3240"/>
              </a:lnSpc>
              <a:spcBef>
                <a:spcPts val="505"/>
              </a:spcBef>
            </a:pPr>
            <a:r>
              <a:rPr lang="pt-BR" sz="3200" b="1" spc="170" dirty="0" smtClean="0"/>
              <a:t>COMPARAÇÃO  </a:t>
            </a:r>
            <a:r>
              <a:rPr lang="pt-BR" sz="3200" b="1" spc="40" dirty="0" smtClean="0">
                <a:solidFill>
                  <a:srgbClr val="ECBD31"/>
                </a:solidFill>
              </a:rPr>
              <a:t>DOS</a:t>
            </a:r>
            <a:r>
              <a:rPr lang="pt-BR" sz="3200" b="1" spc="-145" dirty="0" smtClean="0">
                <a:solidFill>
                  <a:srgbClr val="ECBD31"/>
                </a:solidFill>
              </a:rPr>
              <a:t> </a:t>
            </a:r>
            <a:r>
              <a:rPr lang="pt-BR" sz="3200" b="1" spc="-25" dirty="0" smtClean="0">
                <a:solidFill>
                  <a:srgbClr val="ECBD31"/>
                </a:solidFill>
              </a:rPr>
              <a:t>QUATRO</a:t>
            </a:r>
            <a:r>
              <a:rPr lang="pt-BR" sz="3200" b="1" spc="-140" dirty="0" smtClean="0">
                <a:solidFill>
                  <a:srgbClr val="ECBD31"/>
                </a:solidFill>
              </a:rPr>
              <a:t> </a:t>
            </a:r>
            <a:r>
              <a:rPr lang="pt-BR" sz="3200" b="1" spc="40" dirty="0" smtClean="0">
                <a:solidFill>
                  <a:srgbClr val="ECBD31"/>
                </a:solidFill>
              </a:rPr>
              <a:t>CENÁRIOS</a:t>
            </a:r>
            <a:endParaRPr lang="pt-BR" sz="3200" b="1" spc="40" dirty="0">
              <a:solidFill>
                <a:srgbClr val="ECBD31"/>
              </a:solidFill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/>
          </p:nvPr>
        </p:nvGraphicFramePr>
        <p:xfrm>
          <a:off x="522590" y="1710814"/>
          <a:ext cx="9815210" cy="410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1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Sistema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6530" marR="169545" indent="889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Custo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Impla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96215" marR="189230" indent="1384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Perda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trimonial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8600" marR="80010" indent="-1416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Diferença</a:t>
                      </a:r>
                      <a:r>
                        <a:rPr sz="9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900" b="1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8600" marR="25400" indent="-1962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Diferença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900" b="1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0815" marR="71755" indent="-927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Mensal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de  Manutenção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Básico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126,650.00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363,950.00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74%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100.00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Duas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Células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61,200.00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429,400.00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88%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Três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Células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12,200.00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478,400.00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300.00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627797" y="354842"/>
            <a:ext cx="8557443" cy="604595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187345" y="427393"/>
            <a:ext cx="7131217" cy="88549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84960" algn="r">
              <a:lnSpc>
                <a:spcPts val="3240"/>
              </a:lnSpc>
              <a:spcBef>
                <a:spcPts val="505"/>
              </a:spcBef>
            </a:pPr>
            <a:r>
              <a:rPr lang="pt-BR" sz="2400" b="1" spc="170" dirty="0" smtClean="0"/>
              <a:t>COMPARAÇÃO </a:t>
            </a:r>
            <a:r>
              <a:rPr lang="pt-BR" sz="2400" b="1" spc="40" dirty="0" smtClean="0">
                <a:solidFill>
                  <a:srgbClr val="ECBD31"/>
                </a:solidFill>
              </a:rPr>
              <a:t>DOS</a:t>
            </a:r>
            <a:r>
              <a:rPr lang="pt-BR" sz="2400" b="1" spc="-145" dirty="0" smtClean="0">
                <a:solidFill>
                  <a:srgbClr val="ECBD31"/>
                </a:solidFill>
              </a:rPr>
              <a:t> </a:t>
            </a:r>
            <a:r>
              <a:rPr lang="pt-BR" sz="2400" b="1" spc="-25" dirty="0" smtClean="0">
                <a:solidFill>
                  <a:srgbClr val="ECBD31"/>
                </a:solidFill>
              </a:rPr>
              <a:t>QUATRO</a:t>
            </a:r>
            <a:r>
              <a:rPr lang="pt-BR" sz="2400" b="1" spc="-140" dirty="0" smtClean="0">
                <a:solidFill>
                  <a:srgbClr val="ECBD31"/>
                </a:solidFill>
              </a:rPr>
              <a:t> </a:t>
            </a:r>
            <a:r>
              <a:rPr lang="pt-BR" sz="2400" b="1" spc="35" dirty="0" smtClean="0">
                <a:solidFill>
                  <a:srgbClr val="ECBD31"/>
                </a:solidFill>
              </a:rPr>
              <a:t>CENÁRIOS </a:t>
            </a:r>
            <a:r>
              <a:rPr lang="pt-BR" sz="2400" b="1" spc="-935" dirty="0" smtClean="0">
                <a:solidFill>
                  <a:srgbClr val="ECBD31"/>
                </a:solidFill>
              </a:rPr>
              <a:t> </a:t>
            </a:r>
            <a:r>
              <a:rPr lang="pt-BR" sz="2400" b="1" spc="30" dirty="0" smtClean="0"/>
              <a:t>(AINDA</a:t>
            </a:r>
            <a:r>
              <a:rPr lang="pt-BR" sz="2400" b="1" spc="-135" dirty="0" smtClean="0"/>
              <a:t> </a:t>
            </a:r>
            <a:r>
              <a:rPr lang="pt-BR" sz="2400" b="1" spc="45" dirty="0" smtClean="0"/>
              <a:t>QUE</a:t>
            </a:r>
            <a:r>
              <a:rPr lang="pt-BR" sz="2400" b="1" spc="-135" dirty="0" smtClean="0"/>
              <a:t> </a:t>
            </a:r>
            <a:r>
              <a:rPr lang="pt-BR" sz="2400" b="1" spc="160" dirty="0" smtClean="0"/>
              <a:t>HAJA</a:t>
            </a:r>
            <a:r>
              <a:rPr lang="pt-BR" sz="2400" b="1" spc="-130" dirty="0" smtClean="0"/>
              <a:t> </a:t>
            </a:r>
            <a:r>
              <a:rPr lang="pt-BR" sz="2400" b="1" spc="-180" dirty="0" smtClean="0"/>
              <a:t>ITBI)</a:t>
            </a:r>
            <a:endParaRPr lang="pt-BR" sz="2400" b="1" spc="-180" dirty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/>
          </p:nvPr>
        </p:nvGraphicFramePr>
        <p:xfrm>
          <a:off x="823855" y="1542200"/>
          <a:ext cx="8183666" cy="429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Sistema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2720" marR="165735" indent="889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Custo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Impla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1770" marR="184785" indent="1384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Perda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trimonial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4154" marR="76200" indent="-1416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Diferença</a:t>
                      </a:r>
                      <a:r>
                        <a:rPr sz="9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900" b="1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4154" marR="21590" indent="-1962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Diferença</a:t>
                      </a:r>
                      <a:r>
                        <a:rPr sz="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900" b="1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7005" marR="67310" indent="-927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Mensal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de  Manutenção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D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Inventário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490,600.00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Básico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226,250.00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264,350.00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Duas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Células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160,800.00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329,800.00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Modelo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Três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Células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111,800.00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378,800.00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R$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300.00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32261" y="1756952"/>
            <a:ext cx="7519852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spc="65" dirty="0">
                <a:latin typeface="Lucida Sans Unicode"/>
                <a:cs typeface="Lucida Sans Unicode"/>
              </a:rPr>
              <a:t>POR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30" dirty="0" smtClean="0">
                <a:latin typeface="Lucida Sans Unicode"/>
                <a:cs typeface="Lucida Sans Unicode"/>
              </a:rPr>
              <a:t>QU</a:t>
            </a:r>
            <a:r>
              <a:rPr lang="pt-BR" b="1" spc="25" dirty="0" smtClean="0">
                <a:latin typeface="Lucida Sans Unicode"/>
                <a:cs typeface="Lucida Sans Unicode"/>
              </a:rPr>
              <a:t>E</a:t>
            </a:r>
            <a:r>
              <a:rPr lang="pt-BR" b="1" spc="-80" dirty="0" smtClean="0">
                <a:latin typeface="Lucida Sans Unicode"/>
                <a:cs typeface="Lucida Sans Unicode"/>
              </a:rPr>
              <a:t>,</a:t>
            </a:r>
            <a:r>
              <a:rPr lang="pt-BR" b="1" spc="-85" dirty="0" smtClean="0">
                <a:latin typeface="Lucida Sans Unicode"/>
                <a:cs typeface="Lucida Sans Unicode"/>
              </a:rPr>
              <a:t> </a:t>
            </a:r>
            <a:r>
              <a:rPr lang="pt-BR" b="1" spc="-114" dirty="0">
                <a:latin typeface="Lucida Sans Unicode"/>
                <a:cs typeface="Lucida Sans Unicode"/>
              </a:rPr>
              <a:t>NEST</a:t>
            </a:r>
            <a:r>
              <a:rPr lang="pt-BR" b="1" spc="-95" dirty="0">
                <a:latin typeface="Lucida Sans Unicode"/>
                <a:cs typeface="Lucida Sans Unicode"/>
              </a:rPr>
              <a:t>E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75" dirty="0">
                <a:latin typeface="Lucida Sans Unicode"/>
                <a:cs typeface="Lucida Sans Unicode"/>
              </a:rPr>
              <a:t>CASO</a:t>
            </a:r>
            <a:r>
              <a:rPr lang="pt-BR" b="1" spc="35" dirty="0">
                <a:latin typeface="Lucida Sans Unicode"/>
                <a:cs typeface="Lucida Sans Unicode"/>
              </a:rPr>
              <a:t>,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-25" dirty="0">
                <a:latin typeface="Lucida Sans Unicode"/>
                <a:cs typeface="Lucida Sans Unicode"/>
              </a:rPr>
              <a:t>ADOTA</a:t>
            </a:r>
            <a:r>
              <a:rPr lang="pt-BR" b="1" spc="-15" dirty="0">
                <a:latin typeface="Lucida Sans Unicode"/>
                <a:cs typeface="Lucida Sans Unicode"/>
              </a:rPr>
              <a:t>R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180" dirty="0">
                <a:latin typeface="Lucida Sans Unicode"/>
                <a:cs typeface="Lucida Sans Unicode"/>
              </a:rPr>
              <a:t>O</a:t>
            </a:r>
            <a:r>
              <a:rPr lang="pt-BR" b="1" spc="-85" dirty="0">
                <a:latin typeface="Lucida Sans Unicode"/>
                <a:cs typeface="Lucida Sans Unicode"/>
              </a:rPr>
              <a:t> </a:t>
            </a:r>
            <a:r>
              <a:rPr lang="pt-BR" b="1" spc="-75" dirty="0">
                <a:latin typeface="Lucida Sans Unicode"/>
                <a:cs typeface="Lucida Sans Unicode"/>
              </a:rPr>
              <a:t>SISTEM</a:t>
            </a:r>
            <a:r>
              <a:rPr lang="pt-BR" b="1" spc="-85" dirty="0">
                <a:latin typeface="Lucida Sans Unicode"/>
                <a:cs typeface="Lucida Sans Unicode"/>
              </a:rPr>
              <a:t>A </a:t>
            </a:r>
            <a:r>
              <a:rPr lang="pt-BR" b="1" spc="-15" dirty="0">
                <a:latin typeface="Lucida Sans Unicode"/>
                <a:cs typeface="Lucida Sans Unicode"/>
              </a:rPr>
              <a:t>DE  </a:t>
            </a:r>
            <a:r>
              <a:rPr lang="pt-BR" b="1" spc="10" dirty="0">
                <a:solidFill>
                  <a:srgbClr val="C4220D"/>
                </a:solidFill>
                <a:latin typeface="Lucida Sans Unicode"/>
                <a:cs typeface="Lucida Sans Unicode"/>
              </a:rPr>
              <a:t>HOLDING</a:t>
            </a:r>
            <a:r>
              <a:rPr lang="pt-BR" b="1" spc="-90" dirty="0">
                <a:solidFill>
                  <a:srgbClr val="C4220D"/>
                </a:solidFill>
                <a:latin typeface="Lucida Sans Unicode"/>
                <a:cs typeface="Lucida Sans Unicode"/>
              </a:rPr>
              <a:t> </a:t>
            </a:r>
            <a:r>
              <a:rPr lang="pt-BR" b="1" spc="-35" dirty="0">
                <a:solidFill>
                  <a:srgbClr val="C4220D"/>
                </a:solidFill>
                <a:latin typeface="Lucida Sans Unicode"/>
                <a:cs typeface="Lucida Sans Unicode"/>
              </a:rPr>
              <a:t>FAMILIAR</a:t>
            </a:r>
            <a:r>
              <a:rPr lang="pt-BR" b="1" spc="-65" dirty="0">
                <a:solidFill>
                  <a:srgbClr val="C4220D"/>
                </a:solidFill>
                <a:latin typeface="Lucida Sans Unicode"/>
                <a:cs typeface="Lucida Sans Unicode"/>
              </a:rPr>
              <a:t> </a:t>
            </a:r>
            <a:r>
              <a:rPr lang="pt-BR" b="1" spc="90" dirty="0">
                <a:latin typeface="Lucida Sans Unicode"/>
                <a:cs typeface="Lucida Sans Unicode"/>
              </a:rPr>
              <a:t>NÃO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-15" dirty="0">
                <a:latin typeface="Lucida Sans Unicode"/>
                <a:cs typeface="Lucida Sans Unicode"/>
              </a:rPr>
              <a:t>É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45" dirty="0">
                <a:latin typeface="Lucida Sans Unicode"/>
                <a:cs typeface="Lucida Sans Unicode"/>
              </a:rPr>
              <a:t>SÓ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40" dirty="0">
                <a:latin typeface="Lucida Sans Unicode"/>
                <a:cs typeface="Lucida Sans Unicode"/>
              </a:rPr>
              <a:t>UMA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90" dirty="0">
                <a:latin typeface="Lucida Sans Unicode"/>
                <a:cs typeface="Lucida Sans Unicode"/>
              </a:rPr>
              <a:t>BOA</a:t>
            </a:r>
            <a:r>
              <a:rPr lang="pt-BR" b="1" spc="-90" dirty="0">
                <a:latin typeface="Lucida Sans Unicode"/>
                <a:cs typeface="Lucida Sans Unicode"/>
              </a:rPr>
              <a:t> </a:t>
            </a:r>
            <a:r>
              <a:rPr lang="pt-BR" b="1" spc="110" dirty="0">
                <a:latin typeface="Lucida Sans Unicode"/>
                <a:cs typeface="Lucida Sans Unicode"/>
              </a:rPr>
              <a:t>OPÇÃO,</a:t>
            </a:r>
            <a:endParaRPr lang="pt-BR" b="1" dirty="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lang="pt-BR" b="1" spc="40" dirty="0">
                <a:latin typeface="Lucida Sans Unicode"/>
                <a:cs typeface="Lucida Sans Unicode"/>
              </a:rPr>
              <a:t>MAS</a:t>
            </a:r>
            <a:r>
              <a:rPr lang="pt-BR" b="1" spc="-105" dirty="0">
                <a:latin typeface="Lucida Sans Unicode"/>
                <a:cs typeface="Lucida Sans Unicode"/>
              </a:rPr>
              <a:t> </a:t>
            </a:r>
            <a:r>
              <a:rPr lang="pt-BR" b="1" spc="40" dirty="0">
                <a:latin typeface="Lucida Sans Unicode"/>
                <a:cs typeface="Lucida Sans Unicode"/>
              </a:rPr>
              <a:t>UMA</a:t>
            </a:r>
            <a:r>
              <a:rPr lang="pt-BR" b="1" spc="-80" dirty="0">
                <a:latin typeface="Lucida Sans Unicode"/>
                <a:cs typeface="Lucida Sans Unicode"/>
              </a:rPr>
              <a:t> </a:t>
            </a:r>
            <a:r>
              <a:rPr lang="pt-BR" b="1" spc="20" dirty="0">
                <a:solidFill>
                  <a:srgbClr val="FF0000"/>
                </a:solidFill>
                <a:latin typeface="Lucida Sans Unicode"/>
                <a:cs typeface="Lucida Sans Unicode"/>
              </a:rPr>
              <a:t>NECESSIDADE</a:t>
            </a:r>
            <a:r>
              <a:rPr lang="pt-BR" b="1" spc="20" dirty="0">
                <a:latin typeface="Lucida Sans Unicode"/>
                <a:cs typeface="Lucida Sans Unicode"/>
              </a:rPr>
              <a:t>?</a:t>
            </a:r>
            <a:endParaRPr lang="pt-BR" b="1" dirty="0">
              <a:latin typeface="Lucida Sans Unicode"/>
              <a:cs typeface="Lucida Sans Unicode"/>
            </a:endParaRPr>
          </a:p>
          <a:p>
            <a:pPr marL="1811655" marR="10160" indent="-58419">
              <a:lnSpc>
                <a:spcPts val="1780"/>
              </a:lnSpc>
              <a:spcBef>
                <a:spcPts val="1505"/>
              </a:spcBef>
            </a:pPr>
            <a:endParaRPr lang="pt-BR" sz="1600" spc="-20" dirty="0">
              <a:latin typeface="Lucida Sans Unicode"/>
              <a:cs typeface="Lucida Sans Unicode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spc="-20" dirty="0" smtClean="0">
                <a:latin typeface="Lucida Sans Unicode"/>
                <a:cs typeface="Lucida Sans Unicode"/>
              </a:rPr>
              <a:t>- Por</a:t>
            </a:r>
            <a:r>
              <a:rPr lang="pt-BR" sz="1600" b="1" spc="-70" dirty="0" smtClean="0">
                <a:latin typeface="Lucida Sans Unicode"/>
                <a:cs typeface="Lucida Sans Unicode"/>
              </a:rPr>
              <a:t> </a:t>
            </a:r>
            <a:r>
              <a:rPr lang="pt-BR" sz="1600" b="1" spc="80" dirty="0">
                <a:latin typeface="Lucida Sans Unicode"/>
                <a:cs typeface="Lucida Sans Unicode"/>
              </a:rPr>
              <a:t>causa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20" dirty="0">
                <a:latin typeface="Lucida Sans Unicode"/>
                <a:cs typeface="Lucida Sans Unicode"/>
              </a:rPr>
              <a:t>dos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15" dirty="0">
                <a:latin typeface="Lucida Sans Unicode"/>
                <a:cs typeface="Lucida Sans Unicode"/>
              </a:rPr>
              <a:t>impactos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75" dirty="0">
                <a:latin typeface="Lucida Sans Unicode"/>
                <a:cs typeface="Lucida Sans Unicode"/>
              </a:rPr>
              <a:t>do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10" dirty="0">
                <a:latin typeface="Lucida Sans Unicode"/>
                <a:cs typeface="Lucida Sans Unicode"/>
              </a:rPr>
              <a:t>Inventário</a:t>
            </a:r>
            <a:r>
              <a:rPr lang="pt-BR" sz="1600" b="1" spc="-65" dirty="0">
                <a:latin typeface="Lucida Sans Unicode"/>
                <a:cs typeface="Lucida Sans Unicode"/>
              </a:rPr>
              <a:t> </a:t>
            </a:r>
            <a:r>
              <a:rPr lang="pt-BR" sz="1600" b="1" spc="65" dirty="0">
                <a:latin typeface="Lucida Sans Unicode"/>
                <a:cs typeface="Lucida Sans Unicode"/>
              </a:rPr>
              <a:t>que </a:t>
            </a:r>
            <a:r>
              <a:rPr lang="pt-BR" sz="1600" b="1" spc="-509" dirty="0">
                <a:latin typeface="Lucida Sans Unicode"/>
                <a:cs typeface="Lucida Sans Unicode"/>
              </a:rPr>
              <a:t> </a:t>
            </a:r>
            <a:r>
              <a:rPr lang="pt-BR" sz="1600" b="1" spc="35" dirty="0" smtClean="0">
                <a:latin typeface="Lucida Sans Unicode"/>
                <a:cs typeface="Lucida Sans Unicode"/>
              </a:rPr>
              <a:t>recairã</a:t>
            </a:r>
            <a:r>
              <a:rPr lang="pt-BR" sz="1600" b="1" spc="55" dirty="0" smtClean="0">
                <a:latin typeface="Lucida Sans Unicode"/>
                <a:cs typeface="Lucida Sans Unicode"/>
              </a:rPr>
              <a:t>o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sobr</a:t>
            </a:r>
            <a:r>
              <a:rPr lang="pt-BR" sz="1600" b="1" spc="-15" dirty="0" smtClean="0">
                <a:latin typeface="Lucida Sans Unicode"/>
                <a:cs typeface="Lucida Sans Unicode"/>
              </a:rPr>
              <a:t>e</a:t>
            </a:r>
            <a:r>
              <a:rPr lang="pt-BR" sz="1600" b="1" spc="-70" dirty="0" smtClean="0">
                <a:latin typeface="Lucida Sans Unicode"/>
                <a:cs typeface="Lucida Sans Unicode"/>
              </a:rPr>
              <a:t> </a:t>
            </a:r>
            <a:r>
              <a:rPr lang="pt-BR" sz="1600" b="1" spc="-80" dirty="0">
                <a:latin typeface="Lucida Sans Unicode"/>
                <a:cs typeface="Lucida Sans Unicode"/>
              </a:rPr>
              <a:t>o</a:t>
            </a:r>
            <a:r>
              <a:rPr lang="pt-BR" sz="1600" b="1" spc="-65" dirty="0">
                <a:latin typeface="Lucida Sans Unicode"/>
                <a:cs typeface="Lucida Sans Unicode"/>
              </a:rPr>
              <a:t>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95" dirty="0">
                <a:latin typeface="Lucida Sans Unicode"/>
                <a:cs typeface="Lucida Sans Unicode"/>
              </a:rPr>
              <a:t>filho</a:t>
            </a:r>
            <a:r>
              <a:rPr lang="pt-BR" sz="1600" b="1" spc="-105" dirty="0">
                <a:latin typeface="Lucida Sans Unicode"/>
                <a:cs typeface="Lucida Sans Unicode"/>
              </a:rPr>
              <a:t>s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75" dirty="0">
                <a:latin typeface="Lucida Sans Unicode"/>
                <a:cs typeface="Lucida Sans Unicode"/>
              </a:rPr>
              <a:t>do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35" dirty="0">
                <a:latin typeface="Lucida Sans Unicode"/>
                <a:cs typeface="Lucida Sans Unicode"/>
              </a:rPr>
              <a:t>casal</a:t>
            </a:r>
            <a:r>
              <a:rPr lang="pt-BR" sz="1600" b="1" spc="25" dirty="0">
                <a:latin typeface="Lucida Sans Unicode"/>
                <a:cs typeface="Lucida Sans Unicode"/>
              </a:rPr>
              <a:t>,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15" dirty="0">
                <a:latin typeface="Lucida Sans Unicode"/>
                <a:cs typeface="Lucida Sans Unicode"/>
              </a:rPr>
              <a:t>u</a:t>
            </a:r>
            <a:r>
              <a:rPr lang="pt-BR" sz="1600" b="1" spc="-10" dirty="0">
                <a:latin typeface="Lucida Sans Unicode"/>
                <a:cs typeface="Lucida Sans Unicode"/>
              </a:rPr>
              <a:t>m</a:t>
            </a:r>
            <a:r>
              <a:rPr lang="pt-BR" sz="1600" b="1" spc="-70" dirty="0">
                <a:latin typeface="Lucida Sans Unicode"/>
                <a:cs typeface="Lucida Sans Unicode"/>
              </a:rPr>
              <a:t> </a:t>
            </a:r>
            <a:r>
              <a:rPr lang="pt-BR" sz="1600" b="1" spc="-15" dirty="0" smtClean="0">
                <a:latin typeface="Lucida Sans Unicode"/>
                <a:cs typeface="Lucida Sans Unicode"/>
              </a:rPr>
              <a:t>dia;</a:t>
            </a: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Para proteger o patrimônio pessoal contra dívidas da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empresa;</a:t>
            </a:r>
            <a:endParaRPr lang="pt-BR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Para </a:t>
            </a:r>
            <a:r>
              <a:rPr lang="pt-B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proteger o patrimônio da empresa contra dívidas </a:t>
            </a:r>
            <a:r>
              <a:rPr lang="pt-B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pessoais.</a:t>
            </a:r>
            <a:endParaRPr lang="pt-BR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32261" y="1979023"/>
            <a:ext cx="751985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" indent="297815" algn="r">
              <a:lnSpc>
                <a:spcPct val="125000"/>
              </a:lnSpc>
              <a:spcBef>
                <a:spcPts val="100"/>
              </a:spcBef>
            </a:pPr>
            <a:r>
              <a:rPr lang="pt-BR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QUAL A DIFERENÇA ENTRE O </a:t>
            </a:r>
            <a:r>
              <a:rPr lang="pt-BR" b="1" u="sng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INVENTÁRIO </a:t>
            </a:r>
            <a:r>
              <a:rPr lang="pt-BR" b="1" u="sng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 A </a:t>
            </a:r>
            <a:r>
              <a:rPr lang="pt-BR" b="1" u="sng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HOLDING</a:t>
            </a:r>
            <a:r>
              <a:rPr lang="pt-BR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r>
              <a:rPr lang="pt-BR" b="1" spc="2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endParaRPr lang="pt-BR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811655" marR="10160" indent="-58419">
              <a:lnSpc>
                <a:spcPts val="1780"/>
              </a:lnSpc>
              <a:spcBef>
                <a:spcPts val="1505"/>
              </a:spcBef>
            </a:pPr>
            <a:endParaRPr lang="pt-BR" sz="1600" spc="-20" dirty="0">
              <a:latin typeface="Lucida Sans Unicode"/>
              <a:cs typeface="Lucida Sans Unicode"/>
            </a:endParaRP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spc="-20" dirty="0">
                <a:latin typeface="Lucida Sans Unicode"/>
                <a:cs typeface="Lucida Sans Unicode"/>
              </a:rPr>
              <a:t>- No Inventário os valores dos imóveis são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calculados </a:t>
            </a:r>
            <a:r>
              <a:rPr lang="pt-BR" sz="1600" b="1" spc="-20" dirty="0">
                <a:latin typeface="Lucida Sans Unicode"/>
                <a:cs typeface="Lucida Sans Unicode"/>
              </a:rPr>
              <a:t>pelo valor de mercado;</a:t>
            </a:r>
          </a:p>
          <a:p>
            <a:pPr marL="1811655" marR="10160" indent="-58419" algn="just">
              <a:lnSpc>
                <a:spcPts val="1780"/>
              </a:lnSpc>
              <a:spcBef>
                <a:spcPts val="1505"/>
              </a:spcBef>
            </a:pPr>
            <a:r>
              <a:rPr lang="pt-BR" sz="1600" b="1" spc="-20" dirty="0">
                <a:latin typeface="Lucida Sans Unicode"/>
                <a:cs typeface="Lucida Sans Unicode"/>
              </a:rPr>
              <a:t>-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Na </a:t>
            </a:r>
            <a:r>
              <a:rPr lang="pt-BR" sz="1600" b="1" spc="-20" dirty="0">
                <a:latin typeface="Lucida Sans Unicode"/>
                <a:cs typeface="Lucida Sans Unicode"/>
              </a:rPr>
              <a:t>Holding os valores dos imóveis são 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calculados </a:t>
            </a:r>
            <a:r>
              <a:rPr lang="pt-BR" sz="1600" b="1" spc="-20" dirty="0">
                <a:latin typeface="Lucida Sans Unicode"/>
                <a:cs typeface="Lucida Sans Unicode"/>
              </a:rPr>
              <a:t>pela declaração do Imposto de Renda da Pessoa Física;</a:t>
            </a:r>
          </a:p>
          <a:p>
            <a:pPr marL="2038986" marR="10160" indent="-285750" algn="just">
              <a:lnSpc>
                <a:spcPts val="1780"/>
              </a:lnSpc>
              <a:spcBef>
                <a:spcPts val="1505"/>
              </a:spcBef>
              <a:buFontTx/>
              <a:buChar char="-"/>
            </a:pPr>
            <a:r>
              <a:rPr lang="pt-BR" sz="1600" b="1" spc="-20" dirty="0" smtClean="0">
                <a:latin typeface="Lucida Sans Unicode"/>
                <a:cs typeface="Lucida Sans Unicode"/>
              </a:rPr>
              <a:t>Portanto, com </a:t>
            </a:r>
            <a:r>
              <a:rPr lang="pt-BR" sz="1600" b="1" spc="-20" dirty="0">
                <a:latin typeface="Lucida Sans Unicode"/>
                <a:cs typeface="Lucida Sans Unicode"/>
              </a:rPr>
              <a:t>a Holding evita-se os altos custos com o inventário</a:t>
            </a:r>
            <a:r>
              <a:rPr lang="pt-BR" sz="1600" b="1" spc="-20" dirty="0" smtClean="0">
                <a:latin typeface="Lucida Sans Unicode"/>
                <a:cs typeface="Lucida Sans Unicode"/>
              </a:rPr>
              <a:t>.</a:t>
            </a:r>
          </a:p>
          <a:p>
            <a:pPr marL="2038986" marR="10160" indent="-285750" algn="just">
              <a:lnSpc>
                <a:spcPts val="1780"/>
              </a:lnSpc>
              <a:spcBef>
                <a:spcPts val="1505"/>
              </a:spcBef>
              <a:buFontTx/>
              <a:buChar char="-"/>
            </a:pPr>
            <a:endParaRPr lang="pt-BR" b="1" dirty="0"/>
          </a:p>
        </p:txBody>
      </p:sp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404950" y="261257"/>
            <a:ext cx="8942250" cy="633875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98084" y="344912"/>
            <a:ext cx="4642388" cy="48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IMPACTO DO INVENTÁRIO:</a:t>
            </a:r>
            <a:endParaRPr lang="pt-BR" sz="2000" b="1" spc="-55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60093"/>
              </p:ext>
            </p:extLst>
          </p:nvPr>
        </p:nvGraphicFramePr>
        <p:xfrm>
          <a:off x="1403714" y="924504"/>
          <a:ext cx="7270022" cy="5014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863">
                  <a:extLst>
                    <a:ext uri="{9D8B030D-6E8A-4147-A177-3AD203B41FA5}">
                      <a16:colId xmlns:a16="http://schemas.microsoft.com/office/drawing/2014/main" val="1449343004"/>
                    </a:ext>
                  </a:extLst>
                </a:gridCol>
                <a:gridCol w="209006">
                  <a:extLst>
                    <a:ext uri="{9D8B030D-6E8A-4147-A177-3AD203B41FA5}">
                      <a16:colId xmlns:a16="http://schemas.microsoft.com/office/drawing/2014/main" val="4021831092"/>
                    </a:ext>
                  </a:extLst>
                </a:gridCol>
                <a:gridCol w="3357153">
                  <a:extLst>
                    <a:ext uri="{9D8B030D-6E8A-4147-A177-3AD203B41FA5}">
                      <a16:colId xmlns:a16="http://schemas.microsoft.com/office/drawing/2014/main" val="1632367951"/>
                    </a:ext>
                  </a:extLst>
                </a:gridCol>
              </a:tblGrid>
              <a:tr h="224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u="sng" dirty="0">
                          <a:effectLst/>
                        </a:rPr>
                        <a:t>RELAÇÃO DE DESPESAS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INVENTÁRIO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616409"/>
                  </a:ext>
                </a:extLst>
              </a:tr>
              <a:tr h="682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DOS BENS P/ BASE CÁLCULO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R$ 6.810.000,00</a:t>
                      </a:r>
                      <a:endParaRPr lang="pt-BR" sz="2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(Valor de Mercado)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388289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ITBI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208202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ITCMD 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R$ 408.600,00</a:t>
                      </a:r>
                      <a:endParaRPr lang="pt-BR" sz="2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(8% - Sobre o valor de mercado)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441585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IRPF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546462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CERTIDÕES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817172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JUNTA COMERCIAL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450278"/>
                  </a:ext>
                </a:extLst>
              </a:tr>
              <a:tr h="61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CARTÓRIO DE NOTAS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Cada Escritura = </a:t>
                      </a:r>
                      <a:endParaRPr lang="pt-B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R$ 10.600,00 x 16 imóveis </a:t>
                      </a:r>
                      <a:r>
                        <a:rPr lang="pt-BR" sz="12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R$ 169.600,00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375903"/>
                  </a:ext>
                </a:extLst>
              </a:tr>
              <a:tr h="46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CARTÓRIO DE IMÓVEIS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R$ 169.600,00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10614"/>
                  </a:ext>
                </a:extLst>
              </a:tr>
              <a:tr h="418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Outros</a:t>
                      </a:r>
                      <a:r>
                        <a:rPr lang="pt-BR" sz="1400" baseline="0" dirty="0" smtClean="0">
                          <a:effectLst/>
                        </a:rPr>
                        <a:t>  Encargos</a:t>
                      </a:r>
                      <a:endParaRPr lang="pt-BR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R$ 0,00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504675"/>
                  </a:ext>
                </a:extLst>
              </a:tr>
              <a:tr h="224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061206"/>
                  </a:ext>
                </a:extLst>
              </a:tr>
              <a:tr h="24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SUB TOTAL A RECOLHER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R$ 1.292.600,00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00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563879" y="483325"/>
            <a:ext cx="8880567" cy="599585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/>
          <p:nvPr/>
        </p:nvSpPr>
        <p:spPr>
          <a:xfrm>
            <a:off x="1061576" y="1138948"/>
            <a:ext cx="7990983" cy="529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5150" algn="just">
              <a:lnSpc>
                <a:spcPct val="150300"/>
              </a:lnSpc>
              <a:spcBef>
                <a:spcPts val="95"/>
              </a:spcBef>
            </a:pPr>
            <a:r>
              <a:rPr lang="pt-BR" b="1" spc="3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b="1" spc="3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35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6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herdeiro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0" dirty="0">
                <a:latin typeface="Arial" panose="020B0604020202020204" pitchFamily="34" charset="0"/>
                <a:cs typeface="Arial" panose="020B0604020202020204" pitchFamily="34" charset="0"/>
              </a:rPr>
              <a:t>nã</a:t>
            </a:r>
            <a:r>
              <a:rPr b="1" spc="7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tivere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valo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8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5" dirty="0">
                <a:latin typeface="Arial" panose="020B0604020202020204" pitchFamily="34" charset="0"/>
                <a:cs typeface="Arial" panose="020B0604020202020204" pitchFamily="34" charset="0"/>
              </a:rPr>
              <a:t>mãos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(pelo 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dele,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90" dirty="0"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8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vista),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terão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b="1" spc="-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vender</a:t>
            </a:r>
            <a:r>
              <a:rPr b="1" spc="-6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b="1" spc="-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receber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sinal </a:t>
            </a:r>
            <a:r>
              <a:rPr b="1" spc="1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finalizar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Inventário.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spc="15" dirty="0">
                <a:latin typeface="Arial" panose="020B0604020202020204" pitchFamily="34" charset="0"/>
                <a:cs typeface="Arial" panose="020B0604020202020204" pitchFamily="34" charset="0"/>
              </a:rPr>
              <a:t>Implicações: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46050">
              <a:lnSpc>
                <a:spcPct val="100000"/>
              </a:lnSpc>
              <a:spcBef>
                <a:spcPts val="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vender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espólio,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0" dirty="0">
                <a:latin typeface="Arial" panose="020B0604020202020204" pitchFamily="34" charset="0"/>
                <a:cs typeface="Arial" panose="020B0604020202020204" pitchFamily="34" charset="0"/>
              </a:rPr>
              <a:t>abrir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Inventário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Juízo.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4930" indent="-146050">
              <a:lnSpc>
                <a:spcPts val="2520"/>
              </a:lnSpc>
              <a:spcBef>
                <a:spcPts val="3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0" dirty="0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algum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inventário,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costuma-se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perder,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menos,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deste </a:t>
            </a:r>
            <a:r>
              <a:rPr b="1" spc="75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b="1" spc="25" dirty="0">
                <a:latin typeface="Arial" panose="020B0604020202020204" pitchFamily="34" charset="0"/>
                <a:cs typeface="Arial" panose="020B0604020202020204" pitchFamily="34" charset="0"/>
              </a:rPr>
              <a:t>deságio </a:t>
            </a:r>
            <a:r>
              <a:rPr b="1" spc="18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quem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compra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75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investimento.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46050">
              <a:lnSpc>
                <a:spcPct val="100000"/>
              </a:lnSpc>
              <a:spcBef>
                <a:spcPts val="97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Judicial,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honorários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latin typeface="Arial" panose="020B0604020202020204" pitchFamily="34" charset="0"/>
                <a:cs typeface="Arial" panose="020B0604020202020204" pitchFamily="34" charset="0"/>
              </a:rPr>
              <a:t>advocatícios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ficam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maiores.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46050" algn="just">
              <a:lnSpc>
                <a:spcPts val="2520"/>
              </a:lnSpc>
              <a:spcBef>
                <a:spcPts val="35"/>
              </a:spcBef>
              <a:buSzPct val="96428"/>
              <a:buFont typeface="Arial MT"/>
              <a:buChar char="•"/>
              <a:tabLst>
                <a:tab pos="184150" algn="l"/>
              </a:tabLst>
            </a:pPr>
            <a:r>
              <a:rPr b="1" spc="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espólio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leva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14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latin typeface="Arial" panose="020B0604020202020204" pitchFamily="34" charset="0"/>
                <a:cs typeface="Arial" panose="020B0604020202020204" pitchFamily="34" charset="0"/>
              </a:rPr>
              <a:t>Ganho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(o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lucro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imobiliário),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3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b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latin typeface="Arial" panose="020B0604020202020204" pitchFamily="34" charset="0"/>
                <a:cs typeface="Arial" panose="020B0604020202020204" pitchFamily="34" charset="0"/>
              </a:rPr>
              <a:t>diferença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2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80" dirty="0">
                <a:latin typeface="Arial" panose="020B0604020202020204" pitchFamily="34" charset="0"/>
                <a:cs typeface="Arial" panose="020B0604020202020204" pitchFamily="34" charset="0"/>
              </a:rPr>
              <a:t>venda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aquisição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39090">
              <a:lnSpc>
                <a:spcPct val="150300"/>
              </a:lnSpc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2334" y="542048"/>
            <a:ext cx="6111239" cy="49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lang="pt-BR" sz="2000" b="1" u="sng" spc="15" dirty="0" smtClean="0">
                <a:solidFill>
                  <a:srgbClr val="FF0000"/>
                </a:solidFill>
                <a:latin typeface="Century" panose="02040604050505020304" pitchFamily="18" charset="0"/>
              </a:rPr>
              <a:t>IMPACTO DO INVENTÁRIO:</a:t>
            </a:r>
            <a:endParaRPr lang="pt-BR" sz="2000" b="1" spc="-55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99456" y="1097283"/>
            <a:ext cx="7785463" cy="470589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920621" y="2095827"/>
            <a:ext cx="569264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5290" marR="5080" indent="-403225">
              <a:lnSpc>
                <a:spcPct val="125000"/>
              </a:lnSpc>
              <a:spcBef>
                <a:spcPts val="100"/>
              </a:spcBef>
            </a:pPr>
            <a:r>
              <a:rPr lang="pt-BR" sz="2400" b="1" spc="5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QUE</a:t>
            </a:r>
            <a:r>
              <a:rPr lang="pt-BR" sz="2400" b="1" spc="7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NÃ</a:t>
            </a:r>
            <a:r>
              <a:rPr lang="pt-BR" sz="2400" b="1" spc="12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O</a:t>
            </a:r>
            <a:r>
              <a:rPr lang="pt-BR" sz="2400" b="1" spc="-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114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TE</a:t>
            </a:r>
            <a:r>
              <a:rPr lang="pt-BR" sz="2400" b="1" spc="-16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</a:t>
            </a:r>
            <a:r>
              <a:rPr lang="pt-BR" sz="2400" b="1" spc="-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1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VID</a:t>
            </a:r>
            <a:r>
              <a:rPr lang="pt-BR" sz="2400" b="1" spc="2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9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ETERNA</a:t>
            </a:r>
            <a:r>
              <a:rPr lang="pt-BR" sz="2400" b="1" spc="-4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,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8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NÃO  </a:t>
            </a:r>
            <a:r>
              <a:rPr lang="pt-BR" sz="2400" b="1" spc="-1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DEVERI</a:t>
            </a:r>
            <a:r>
              <a:rPr lang="pt-BR" sz="2400" b="1" spc="-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19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TE</a:t>
            </a:r>
            <a:r>
              <a:rPr lang="pt-BR" sz="2400" b="1" spc="-2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</a:t>
            </a:r>
            <a:r>
              <a:rPr lang="pt-BR" sz="2400" b="1" spc="-10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3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BEN</a:t>
            </a:r>
            <a:r>
              <a:rPr lang="pt-BR" sz="2400" b="1" spc="-2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S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4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E</a:t>
            </a:r>
            <a:r>
              <a:rPr lang="pt-BR" sz="2400" b="1" spc="75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-7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SE</a:t>
            </a:r>
            <a:r>
              <a:rPr lang="pt-BR" sz="2400" b="1" spc="-8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U</a:t>
            </a:r>
            <a:r>
              <a:rPr lang="pt-BR" sz="2400" b="1" spc="-1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pt-BR" sz="2400" b="1" spc="5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NOME!</a:t>
            </a:r>
            <a:endParaRPr lang="pt-BR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3712192" y="3604105"/>
            <a:ext cx="4843206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50" dirty="0">
                <a:solidFill>
                  <a:srgbClr val="FFC000"/>
                </a:solidFill>
                <a:latin typeface="Lucida Sans Unicode"/>
                <a:cs typeface="Lucida Sans Unicode"/>
              </a:rPr>
              <a:t>Uma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95" dirty="0">
                <a:solidFill>
                  <a:srgbClr val="FFC000"/>
                </a:solidFill>
                <a:latin typeface="Lucida Sans Unicode"/>
                <a:cs typeface="Lucida Sans Unicode"/>
              </a:rPr>
              <a:t>mudança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20" dirty="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-5" dirty="0">
                <a:solidFill>
                  <a:srgbClr val="FFC000"/>
                </a:solidFill>
                <a:latin typeface="Lucida Sans Unicode"/>
                <a:cs typeface="Lucida Sans Unicode"/>
              </a:rPr>
              <a:t>cultura</a:t>
            </a:r>
            <a:r>
              <a:rPr sz="1650" spc="-75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50" dirty="0">
                <a:solidFill>
                  <a:srgbClr val="FFC000"/>
                </a:solidFill>
                <a:latin typeface="Lucida Sans Unicode"/>
                <a:cs typeface="Lucida Sans Unicode"/>
              </a:rPr>
              <a:t>e</a:t>
            </a:r>
            <a:r>
              <a:rPr sz="1650" spc="-80" dirty="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120">
                <a:solidFill>
                  <a:srgbClr val="FFC000"/>
                </a:solidFill>
                <a:latin typeface="Lucida Sans Unicode"/>
                <a:cs typeface="Lucida Sans Unicode"/>
              </a:rPr>
              <a:t>de</a:t>
            </a:r>
            <a:r>
              <a:rPr sz="1650" spc="-80">
                <a:solidFill>
                  <a:srgbClr val="FFC000"/>
                </a:solidFill>
                <a:latin typeface="Lucida Sans Unicode"/>
                <a:cs typeface="Lucida Sans Unicode"/>
              </a:rPr>
              <a:t> </a:t>
            </a:r>
            <a:r>
              <a:rPr sz="1650" spc="60" smtClean="0">
                <a:solidFill>
                  <a:srgbClr val="FFC000"/>
                </a:solidFill>
                <a:latin typeface="Lucida Sans Unicode"/>
                <a:cs typeface="Lucida Sans Unicode"/>
              </a:rPr>
              <a:t>paradigma</a:t>
            </a:r>
            <a:r>
              <a:rPr lang="pt-BR" sz="1650" spc="60" smtClean="0">
                <a:solidFill>
                  <a:srgbClr val="FFC000"/>
                </a:solidFill>
                <a:latin typeface="Lucida Sans Unicode"/>
                <a:cs typeface="Lucida Sans Unicode"/>
              </a:rPr>
              <a:t>...</a:t>
            </a:r>
            <a:endParaRPr sz="16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85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3963</Words>
  <Application>Microsoft Office PowerPoint</Application>
  <PresentationFormat>Widescreen</PresentationFormat>
  <Paragraphs>876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6" baseType="lpstr">
      <vt:lpstr>Arial</vt:lpstr>
      <vt:lpstr>Arial Black</vt:lpstr>
      <vt:lpstr>Arial MT</vt:lpstr>
      <vt:lpstr>Calibri</vt:lpstr>
      <vt:lpstr>Calibri Light</vt:lpstr>
      <vt:lpstr>Century</vt:lpstr>
      <vt:lpstr>Lucida Sans</vt:lpstr>
      <vt:lpstr>Lucida Sans Typewriter</vt:lpstr>
      <vt:lpstr>Lucida Sans Unicode</vt:lpstr>
      <vt:lpstr>Microsoft Sans Serif</vt:lpstr>
      <vt:lpstr>Times New Roman</vt:lpstr>
      <vt:lpstr>Wingdings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112</cp:revision>
  <dcterms:created xsi:type="dcterms:W3CDTF">2023-07-05T13:48:01Z</dcterms:created>
  <dcterms:modified xsi:type="dcterms:W3CDTF">2023-08-14T20:33:07Z</dcterms:modified>
</cp:coreProperties>
</file>